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2.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3" r:id="rId2"/>
    <p:sldId id="256" r:id="rId3"/>
    <p:sldId id="266" r:id="rId4"/>
    <p:sldId id="258" r:id="rId5"/>
    <p:sldId id="265" r:id="rId6"/>
    <p:sldId id="267" r:id="rId7"/>
    <p:sldId id="268" r:id="rId8"/>
    <p:sldId id="259" r:id="rId9"/>
    <p:sldId id="260" r:id="rId10"/>
    <p:sldId id="261" r:id="rId11"/>
    <p:sldId id="274" r:id="rId12"/>
    <p:sldId id="270" r:id="rId13"/>
    <p:sldId id="272" r:id="rId14"/>
    <p:sldId id="262" r:id="rId15"/>
    <p:sldId id="264"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6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FA8E5-51D7-4122-9BF6-816D26F73C3E}" type="datetimeFigureOut">
              <a:rPr lang="zh-CN" altLang="en-US" smtClean="0"/>
              <a:t>2024/3/5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8997D-6E62-46BA-9E74-2B37FB3645BE}" type="slidenum">
              <a:rPr lang="zh-CN" altLang="en-US" smtClean="0"/>
              <a:t>‹#›</a:t>
            </a:fld>
            <a:endParaRPr lang="zh-CN" altLang="en-US"/>
          </a:p>
        </p:txBody>
      </p:sp>
    </p:spTree>
    <p:extLst>
      <p:ext uri="{BB962C8B-B14F-4D97-AF65-F5344CB8AC3E}">
        <p14:creationId xmlns:p14="http://schemas.microsoft.com/office/powerpoint/2010/main" val="1827954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38997D-6E62-46BA-9E74-2B37FB3645BE}" type="slidenum">
              <a:rPr lang="zh-CN" altLang="en-US" smtClean="0"/>
              <a:t>2</a:t>
            </a:fld>
            <a:endParaRPr lang="zh-CN" altLang="en-US"/>
          </a:p>
        </p:txBody>
      </p:sp>
    </p:spTree>
    <p:extLst>
      <p:ext uri="{BB962C8B-B14F-4D97-AF65-F5344CB8AC3E}">
        <p14:creationId xmlns:p14="http://schemas.microsoft.com/office/powerpoint/2010/main" val="3849584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38997D-6E62-46BA-9E74-2B37FB3645BE}" type="slidenum">
              <a:rPr lang="zh-CN" altLang="en-US" smtClean="0"/>
              <a:t>6</a:t>
            </a:fld>
            <a:endParaRPr lang="zh-CN" altLang="en-US"/>
          </a:p>
        </p:txBody>
      </p:sp>
    </p:spTree>
    <p:extLst>
      <p:ext uri="{BB962C8B-B14F-4D97-AF65-F5344CB8AC3E}">
        <p14:creationId xmlns:p14="http://schemas.microsoft.com/office/powerpoint/2010/main" val="300990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38389-9932-2C32-2FAE-F9C2D101189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9E2B26C-12D3-EC21-D0F0-42722F8091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420EE73-EBDE-8876-E7AF-42526EF6C305}"/>
              </a:ext>
            </a:extLst>
          </p:cNvPr>
          <p:cNvSpPr>
            <a:spLocks noGrp="1"/>
          </p:cNvSpPr>
          <p:nvPr>
            <p:ph type="dt" sz="half" idx="10"/>
          </p:nvPr>
        </p:nvSpPr>
        <p:spPr/>
        <p:txBody>
          <a:bodyPr/>
          <a:lstStyle/>
          <a:p>
            <a:fld id="{BAFE0B1A-49CC-44B9-B6F9-5D2B82B85331}" type="datetime1">
              <a:rPr lang="zh-CN" altLang="en-US" smtClean="0"/>
              <a:t>2024/3/5</a:t>
            </a:fld>
            <a:endParaRPr lang="zh-CN" altLang="en-US"/>
          </a:p>
        </p:txBody>
      </p:sp>
      <p:sp>
        <p:nvSpPr>
          <p:cNvPr id="5" name="页脚占位符 4">
            <a:extLst>
              <a:ext uri="{FF2B5EF4-FFF2-40B4-BE49-F238E27FC236}">
                <a16:creationId xmlns:a16="http://schemas.microsoft.com/office/drawing/2014/main" id="{C81AFD6A-17BD-FA6E-883D-731D44B467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8B0D1-9884-140E-EF21-021CB3F51ED4}"/>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3581338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242F9-5644-886F-57D5-B374A8C4123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EF5AB4-A77C-2F89-8343-A7E1B8A1D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B5FA5E-ED03-E240-3DA1-B83471E00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392F95-2F29-10E3-41D5-4E3E5F7A0FEE}"/>
              </a:ext>
            </a:extLst>
          </p:cNvPr>
          <p:cNvSpPr>
            <a:spLocks noGrp="1"/>
          </p:cNvSpPr>
          <p:nvPr>
            <p:ph type="dt" sz="half" idx="10"/>
          </p:nvPr>
        </p:nvSpPr>
        <p:spPr/>
        <p:txBody>
          <a:bodyPr/>
          <a:lstStyle/>
          <a:p>
            <a:fld id="{D1A52D91-09A7-4F3E-B1CD-5BB65B64DF37}" type="datetime1">
              <a:rPr lang="zh-CN" altLang="en-US" smtClean="0"/>
              <a:t>2024/3/5</a:t>
            </a:fld>
            <a:endParaRPr lang="zh-CN" altLang="en-US"/>
          </a:p>
        </p:txBody>
      </p:sp>
      <p:sp>
        <p:nvSpPr>
          <p:cNvPr id="6" name="页脚占位符 5">
            <a:extLst>
              <a:ext uri="{FF2B5EF4-FFF2-40B4-BE49-F238E27FC236}">
                <a16:creationId xmlns:a16="http://schemas.microsoft.com/office/drawing/2014/main" id="{41BB26D3-60E9-EAEF-B367-D14838B0D8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220AF0-45CF-57D0-DCDD-6E395DAC7353}"/>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3460448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C9AD3-51AB-0005-E679-3F3631AB0A3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CAE51E2-ACA0-32EC-6EB8-250CEFD2C7F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4EF56B-6429-E622-D06F-44D211E3784C}"/>
              </a:ext>
            </a:extLst>
          </p:cNvPr>
          <p:cNvSpPr>
            <a:spLocks noGrp="1"/>
          </p:cNvSpPr>
          <p:nvPr>
            <p:ph type="dt" sz="half" idx="10"/>
          </p:nvPr>
        </p:nvSpPr>
        <p:spPr/>
        <p:txBody>
          <a:bodyPr/>
          <a:lstStyle/>
          <a:p>
            <a:fld id="{1B09F319-4345-413B-81B9-6FE5133AB8A3}" type="datetime1">
              <a:rPr lang="zh-CN" altLang="en-US" smtClean="0"/>
              <a:t>2024/3/5</a:t>
            </a:fld>
            <a:endParaRPr lang="zh-CN" altLang="en-US"/>
          </a:p>
        </p:txBody>
      </p:sp>
      <p:sp>
        <p:nvSpPr>
          <p:cNvPr id="5" name="页脚占位符 4">
            <a:extLst>
              <a:ext uri="{FF2B5EF4-FFF2-40B4-BE49-F238E27FC236}">
                <a16:creationId xmlns:a16="http://schemas.microsoft.com/office/drawing/2014/main" id="{40924AC2-B970-5D36-0B67-416F61A44C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4E48F2-3051-E6DF-2195-289CAB891DEE}"/>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2523976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50B1DC8-EE24-4051-EA72-E23D952D7CC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51EEA4-2548-E7CE-2C36-1544F3D44E6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C4BAD7-1D69-3B07-E8FE-78F3C4621359}"/>
              </a:ext>
            </a:extLst>
          </p:cNvPr>
          <p:cNvSpPr>
            <a:spLocks noGrp="1"/>
          </p:cNvSpPr>
          <p:nvPr>
            <p:ph type="dt" sz="half" idx="10"/>
          </p:nvPr>
        </p:nvSpPr>
        <p:spPr/>
        <p:txBody>
          <a:bodyPr/>
          <a:lstStyle/>
          <a:p>
            <a:fld id="{B13F0DC7-9739-41CB-AAA1-CDFEEDC85B0E}" type="datetime1">
              <a:rPr lang="zh-CN" altLang="en-US" smtClean="0"/>
              <a:t>2024/3/5</a:t>
            </a:fld>
            <a:endParaRPr lang="zh-CN" altLang="en-US"/>
          </a:p>
        </p:txBody>
      </p:sp>
      <p:sp>
        <p:nvSpPr>
          <p:cNvPr id="5" name="页脚占位符 4">
            <a:extLst>
              <a:ext uri="{FF2B5EF4-FFF2-40B4-BE49-F238E27FC236}">
                <a16:creationId xmlns:a16="http://schemas.microsoft.com/office/drawing/2014/main" id="{88F0918F-5A55-09EA-E509-A52C088D6C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43C6A4-F568-8834-53E4-A7E5C34D3CDA}"/>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4164542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F8DF5-DBB1-7E71-4853-0171656A56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2A26F2-28C3-79AB-1A3B-7478AF85FD0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271C25-745E-B400-F468-0BAC6788A45A}"/>
              </a:ext>
            </a:extLst>
          </p:cNvPr>
          <p:cNvSpPr>
            <a:spLocks noGrp="1"/>
          </p:cNvSpPr>
          <p:nvPr>
            <p:ph type="dt" sz="half" idx="10"/>
          </p:nvPr>
        </p:nvSpPr>
        <p:spPr/>
        <p:txBody>
          <a:bodyPr/>
          <a:lstStyle/>
          <a:p>
            <a:fld id="{18D7FBAC-B6E5-4B01-83AE-520F53C6175B}" type="datetime1">
              <a:rPr lang="zh-CN" altLang="en-US" smtClean="0"/>
              <a:t>2024/3/5</a:t>
            </a:fld>
            <a:endParaRPr lang="zh-CN" altLang="en-US"/>
          </a:p>
        </p:txBody>
      </p:sp>
      <p:sp>
        <p:nvSpPr>
          <p:cNvPr id="5" name="页脚占位符 4">
            <a:extLst>
              <a:ext uri="{FF2B5EF4-FFF2-40B4-BE49-F238E27FC236}">
                <a16:creationId xmlns:a16="http://schemas.microsoft.com/office/drawing/2014/main" id="{12202A9C-BFE0-94DF-74A4-BE26A5224F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6E580B-E438-B7B7-B347-F454D1F44532}"/>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473134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F47A5-6C1E-17C6-0F2E-8B22B1E8BC1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729E02-167F-B869-1987-013240E792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5294E37-ACB0-4052-068C-B0286766B6D3}"/>
              </a:ext>
            </a:extLst>
          </p:cNvPr>
          <p:cNvSpPr>
            <a:spLocks noGrp="1"/>
          </p:cNvSpPr>
          <p:nvPr>
            <p:ph type="dt" sz="half" idx="10"/>
          </p:nvPr>
        </p:nvSpPr>
        <p:spPr/>
        <p:txBody>
          <a:bodyPr/>
          <a:lstStyle/>
          <a:p>
            <a:fld id="{768090CD-CEF4-4B51-ADEB-64AD3D8087C1}" type="datetime1">
              <a:rPr lang="zh-CN" altLang="en-US" smtClean="0"/>
              <a:t>2024/3/5</a:t>
            </a:fld>
            <a:endParaRPr lang="zh-CN" altLang="en-US"/>
          </a:p>
        </p:txBody>
      </p:sp>
      <p:sp>
        <p:nvSpPr>
          <p:cNvPr id="5" name="页脚占位符 4">
            <a:extLst>
              <a:ext uri="{FF2B5EF4-FFF2-40B4-BE49-F238E27FC236}">
                <a16:creationId xmlns:a16="http://schemas.microsoft.com/office/drawing/2014/main" id="{2A3B6CA3-A2F1-49F5-6BFF-42BDCEABC9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094F31-399D-656F-0D49-71E401F735FE}"/>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760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09ED4-9144-E8F8-B7B7-CDA37C21C1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DE7D6D-69A5-8AE2-417B-46A17BA4878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043B11-2B20-EA6D-7B94-8B683C5A748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9526A8C-4F1B-F3EA-7FF9-B244021BB930}"/>
              </a:ext>
            </a:extLst>
          </p:cNvPr>
          <p:cNvSpPr>
            <a:spLocks noGrp="1"/>
          </p:cNvSpPr>
          <p:nvPr>
            <p:ph type="dt" sz="half" idx="10"/>
          </p:nvPr>
        </p:nvSpPr>
        <p:spPr/>
        <p:txBody>
          <a:bodyPr/>
          <a:lstStyle/>
          <a:p>
            <a:fld id="{5F82D3D3-6C44-4BBC-B050-FE47188715A6}" type="datetime1">
              <a:rPr lang="zh-CN" altLang="en-US" smtClean="0"/>
              <a:t>2024/3/5</a:t>
            </a:fld>
            <a:endParaRPr lang="zh-CN" altLang="en-US"/>
          </a:p>
        </p:txBody>
      </p:sp>
      <p:sp>
        <p:nvSpPr>
          <p:cNvPr id="6" name="页脚占位符 5">
            <a:extLst>
              <a:ext uri="{FF2B5EF4-FFF2-40B4-BE49-F238E27FC236}">
                <a16:creationId xmlns:a16="http://schemas.microsoft.com/office/drawing/2014/main" id="{B28A47B5-1ACF-B545-FAFA-818AA8F5D3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615FF1-5378-2673-5CA1-B9E49F492A01}"/>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1715262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62183-FC5C-8B9D-2CEC-5EB8B5F0F71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D49044-0DCA-B3EE-038D-13E8DF89C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3B29E5E-CF85-C113-E61A-039C2F3A8AD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453370A-8F8D-3CB0-6B67-32BC4C033F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79E2F9C-EEB5-8584-93A0-9F26D8382AF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65F90F3-4902-D7B4-6A51-1790C7E9F43A}"/>
              </a:ext>
            </a:extLst>
          </p:cNvPr>
          <p:cNvSpPr>
            <a:spLocks noGrp="1"/>
          </p:cNvSpPr>
          <p:nvPr>
            <p:ph type="dt" sz="half" idx="10"/>
          </p:nvPr>
        </p:nvSpPr>
        <p:spPr/>
        <p:txBody>
          <a:bodyPr/>
          <a:lstStyle/>
          <a:p>
            <a:fld id="{4FBB60B6-E218-455B-A31B-34144327D31E}" type="datetime1">
              <a:rPr lang="zh-CN" altLang="en-US" smtClean="0"/>
              <a:t>2024/3/5</a:t>
            </a:fld>
            <a:endParaRPr lang="zh-CN" altLang="en-US"/>
          </a:p>
        </p:txBody>
      </p:sp>
      <p:sp>
        <p:nvSpPr>
          <p:cNvPr id="8" name="页脚占位符 7">
            <a:extLst>
              <a:ext uri="{FF2B5EF4-FFF2-40B4-BE49-F238E27FC236}">
                <a16:creationId xmlns:a16="http://schemas.microsoft.com/office/drawing/2014/main" id="{B9D96593-3916-B108-E8FD-14CA4E98058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2F0EA8-9516-4F2F-BA81-49DA6E428D89}"/>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2406731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203A8-7B6A-1BAE-9A5F-5A112A8379D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3D77D82-E5EA-99AE-E2E1-C19E3AA3C45A}"/>
              </a:ext>
            </a:extLst>
          </p:cNvPr>
          <p:cNvSpPr>
            <a:spLocks noGrp="1"/>
          </p:cNvSpPr>
          <p:nvPr>
            <p:ph type="dt" sz="half" idx="10"/>
          </p:nvPr>
        </p:nvSpPr>
        <p:spPr/>
        <p:txBody>
          <a:bodyPr/>
          <a:lstStyle/>
          <a:p>
            <a:fld id="{4D74A50F-8C69-41AE-BCCE-17F679FFD148}" type="datetime1">
              <a:rPr lang="zh-CN" altLang="en-US" smtClean="0"/>
              <a:t>2024/3/5</a:t>
            </a:fld>
            <a:endParaRPr lang="zh-CN" altLang="en-US"/>
          </a:p>
        </p:txBody>
      </p:sp>
      <p:sp>
        <p:nvSpPr>
          <p:cNvPr id="4" name="页脚占位符 3">
            <a:extLst>
              <a:ext uri="{FF2B5EF4-FFF2-40B4-BE49-F238E27FC236}">
                <a16:creationId xmlns:a16="http://schemas.microsoft.com/office/drawing/2014/main" id="{8F8DE7BE-179C-5F71-08A5-C4222F28775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B0C3DCD-EC10-1BA3-1E93-1524DB2623EB}"/>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148386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0C8658-A173-B611-3183-D1729CA0B2F6}"/>
              </a:ext>
            </a:extLst>
          </p:cNvPr>
          <p:cNvSpPr>
            <a:spLocks noGrp="1"/>
          </p:cNvSpPr>
          <p:nvPr>
            <p:ph type="dt" sz="half" idx="10"/>
          </p:nvPr>
        </p:nvSpPr>
        <p:spPr/>
        <p:txBody>
          <a:bodyPr/>
          <a:lstStyle/>
          <a:p>
            <a:fld id="{1E54CDA2-A32C-45E4-89A1-852DC35E2B38}" type="datetime1">
              <a:rPr lang="zh-CN" altLang="en-US" smtClean="0"/>
              <a:t>2024/3/5</a:t>
            </a:fld>
            <a:endParaRPr lang="zh-CN" altLang="en-US"/>
          </a:p>
        </p:txBody>
      </p:sp>
      <p:sp>
        <p:nvSpPr>
          <p:cNvPr id="3" name="页脚占位符 2">
            <a:extLst>
              <a:ext uri="{FF2B5EF4-FFF2-40B4-BE49-F238E27FC236}">
                <a16:creationId xmlns:a16="http://schemas.microsoft.com/office/drawing/2014/main" id="{8F0669A5-905C-21BE-0BA6-7F230DA064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31AD605-C10E-02C0-DEC7-26CCB1A1042C}"/>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3729493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1DF38-FBA0-2890-7F99-98E2344D328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CF2E4A-C78A-BD1C-4384-5C7ED0F643E1}"/>
              </a:ext>
            </a:extLst>
          </p:cNvPr>
          <p:cNvSpPr>
            <a:spLocks noGrp="1"/>
          </p:cNvSpPr>
          <p:nvPr>
            <p:ph type="dt" sz="half" idx="10"/>
          </p:nvPr>
        </p:nvSpPr>
        <p:spPr/>
        <p:txBody>
          <a:bodyPr/>
          <a:lstStyle/>
          <a:p>
            <a:fld id="{8B9C0075-048D-476F-8F40-E11942C9ECBA}" type="datetime1">
              <a:rPr lang="zh-CN" altLang="en-US" smtClean="0"/>
              <a:t>2024/3/5</a:t>
            </a:fld>
            <a:endParaRPr lang="zh-CN" altLang="en-US"/>
          </a:p>
        </p:txBody>
      </p:sp>
      <p:sp>
        <p:nvSpPr>
          <p:cNvPr id="4" name="页脚占位符 3">
            <a:extLst>
              <a:ext uri="{FF2B5EF4-FFF2-40B4-BE49-F238E27FC236}">
                <a16:creationId xmlns:a16="http://schemas.microsoft.com/office/drawing/2014/main" id="{7EEC0DA9-EB09-4292-01B1-655210E8113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D6779DD-09F1-4DEB-98E6-C9345C37EEBE}"/>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218432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1207E-A447-4B5F-D32F-1E2D471AAAB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1CE13B7-A68D-9A4E-65AC-AECEA185B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527D219-C5A8-966C-AA6C-B140F5548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642BE91-5D72-1ED2-9812-63B7C6EF41C4}"/>
              </a:ext>
            </a:extLst>
          </p:cNvPr>
          <p:cNvSpPr>
            <a:spLocks noGrp="1"/>
          </p:cNvSpPr>
          <p:nvPr>
            <p:ph type="dt" sz="half" idx="10"/>
          </p:nvPr>
        </p:nvSpPr>
        <p:spPr/>
        <p:txBody>
          <a:bodyPr/>
          <a:lstStyle/>
          <a:p>
            <a:fld id="{D567F0E7-8910-460D-8D4E-78FD6663E605}" type="datetime1">
              <a:rPr lang="zh-CN" altLang="en-US" smtClean="0"/>
              <a:t>2024/3/5</a:t>
            </a:fld>
            <a:endParaRPr lang="zh-CN" altLang="en-US"/>
          </a:p>
        </p:txBody>
      </p:sp>
      <p:sp>
        <p:nvSpPr>
          <p:cNvPr id="6" name="页脚占位符 5">
            <a:extLst>
              <a:ext uri="{FF2B5EF4-FFF2-40B4-BE49-F238E27FC236}">
                <a16:creationId xmlns:a16="http://schemas.microsoft.com/office/drawing/2014/main" id="{3EFD3AE6-2B1F-38EA-734D-952D2089E7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6EF981-4E61-EF73-2188-CC8E460689D4}"/>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562744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FFB8EC-A242-2FAC-A8B5-898631D35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602C825-AA06-D46F-92B3-9FD9FC1BF5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151152-0CB2-25A7-F890-0F106E3F0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9C0075-048D-476F-8F40-E11942C9ECBA}" type="datetime1">
              <a:rPr lang="zh-CN" altLang="en-US" smtClean="0"/>
              <a:t>2024/3/5</a:t>
            </a:fld>
            <a:endParaRPr lang="zh-CN" altLang="en-US"/>
          </a:p>
        </p:txBody>
      </p:sp>
      <p:sp>
        <p:nvSpPr>
          <p:cNvPr id="5" name="页脚占位符 4">
            <a:extLst>
              <a:ext uri="{FF2B5EF4-FFF2-40B4-BE49-F238E27FC236}">
                <a16:creationId xmlns:a16="http://schemas.microsoft.com/office/drawing/2014/main" id="{4BA19E08-7AEA-FA45-9353-7A4ADF6CBE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145E29B2-FE6E-BA81-EFEB-BD96C2CD18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3926705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hemeOverride" Target="../theme/themeOverride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3.JPEG"/><Relationship Id="rId2" Type="http://schemas.microsoft.com/office/2007/relationships/media" Target="../media/media1.MP4"/><Relationship Id="rId1" Type="http://schemas.openxmlformats.org/officeDocument/2006/relationships/themeOverride" Target="../theme/themeOverride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hemeOverride" Target="../theme/themeOverride4.xml"/><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6.JPEG"/><Relationship Id="rId2" Type="http://schemas.microsoft.com/office/2007/relationships/media" Target="../media/media3.MP4"/><Relationship Id="rId1" Type="http://schemas.openxmlformats.org/officeDocument/2006/relationships/themeOverride" Target="../theme/themeOverride5.xml"/><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9.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DFA035D-F81E-A9BA-B887-2EA8D041E5DA}"/>
              </a:ext>
            </a:extLst>
          </p:cNvPr>
          <p:cNvSpPr>
            <a:spLocks noGrp="1"/>
          </p:cNvSpPr>
          <p:nvPr>
            <p:ph type="sldNum" sz="quarter" idx="12"/>
          </p:nvPr>
        </p:nvSpPr>
        <p:spPr/>
        <p:txBody>
          <a:bodyPr/>
          <a:lstStyle/>
          <a:p>
            <a:fld id="{13629293-BEE0-412A-8EA1-B5BEBFC60FB6}" type="slidenum">
              <a:rPr lang="zh-CN" altLang="en-US" smtClean="0"/>
              <a:t>1</a:t>
            </a:fld>
            <a:endParaRPr lang="zh-CN" altLang="en-US"/>
          </a:p>
        </p:txBody>
      </p:sp>
      <p:sp>
        <p:nvSpPr>
          <p:cNvPr id="3" name="文本框 2">
            <a:extLst>
              <a:ext uri="{FF2B5EF4-FFF2-40B4-BE49-F238E27FC236}">
                <a16:creationId xmlns:a16="http://schemas.microsoft.com/office/drawing/2014/main" id="{A4DD1704-06F9-0EA1-6F65-AAA5C2D18626}"/>
              </a:ext>
            </a:extLst>
          </p:cNvPr>
          <p:cNvSpPr txBox="1"/>
          <p:nvPr/>
        </p:nvSpPr>
        <p:spPr>
          <a:xfrm>
            <a:off x="8924676" y="5173587"/>
            <a:ext cx="1564852" cy="369332"/>
          </a:xfrm>
          <a:prstGeom prst="rect">
            <a:avLst/>
          </a:prstGeom>
          <a:noFill/>
        </p:spPr>
        <p:txBody>
          <a:bodyPr wrap="none" rtlCol="0">
            <a:spAutoFit/>
          </a:bodyPr>
          <a:lstStyle/>
          <a:p>
            <a:r>
              <a:rPr lang="en-US" altLang="zh-CN" dirty="0"/>
              <a:t>by Zhaoxu Liu</a:t>
            </a:r>
            <a:endParaRPr lang="zh-CN" altLang="en-US" dirty="0"/>
          </a:p>
        </p:txBody>
      </p:sp>
      <p:sp>
        <p:nvSpPr>
          <p:cNvPr id="5" name="文本框 4">
            <a:extLst>
              <a:ext uri="{FF2B5EF4-FFF2-40B4-BE49-F238E27FC236}">
                <a16:creationId xmlns:a16="http://schemas.microsoft.com/office/drawing/2014/main" id="{ED9EF851-625B-124F-20C9-2232ADA16013}"/>
              </a:ext>
            </a:extLst>
          </p:cNvPr>
          <p:cNvSpPr txBox="1"/>
          <p:nvPr/>
        </p:nvSpPr>
        <p:spPr>
          <a:xfrm>
            <a:off x="2040430" y="2277015"/>
            <a:ext cx="8768784" cy="707886"/>
          </a:xfrm>
          <a:prstGeom prst="rect">
            <a:avLst/>
          </a:prstGeom>
          <a:noFill/>
        </p:spPr>
        <p:txBody>
          <a:bodyPr wrap="square">
            <a:spAutoFit/>
          </a:bodyPr>
          <a:lstStyle/>
          <a:p>
            <a:r>
              <a:rPr lang="zh-CN" altLang="en-US" sz="4000" dirty="0"/>
              <a:t>A </a:t>
            </a:r>
            <a:r>
              <a:rPr lang="en-US" altLang="zh-CN" sz="4000" dirty="0"/>
              <a:t>MEMS mirror </a:t>
            </a:r>
            <a:r>
              <a:rPr lang="zh-CN" altLang="en-US" sz="4000" dirty="0"/>
              <a:t>scanning Lidar system</a:t>
            </a:r>
          </a:p>
        </p:txBody>
      </p:sp>
      <p:sp>
        <p:nvSpPr>
          <p:cNvPr id="7" name="文本框 6">
            <a:extLst>
              <a:ext uri="{FF2B5EF4-FFF2-40B4-BE49-F238E27FC236}">
                <a16:creationId xmlns:a16="http://schemas.microsoft.com/office/drawing/2014/main" id="{28CE38DE-E168-AF15-D002-54E107B90B40}"/>
              </a:ext>
            </a:extLst>
          </p:cNvPr>
          <p:cNvSpPr txBox="1"/>
          <p:nvPr/>
        </p:nvSpPr>
        <p:spPr>
          <a:xfrm>
            <a:off x="5753030" y="3798332"/>
            <a:ext cx="5130678" cy="369332"/>
          </a:xfrm>
          <a:prstGeom prst="rect">
            <a:avLst/>
          </a:prstGeom>
          <a:noFill/>
        </p:spPr>
        <p:txBody>
          <a:bodyPr wrap="square">
            <a:spAutoFit/>
          </a:bodyPr>
          <a:lstStyle/>
          <a:p>
            <a:r>
              <a:rPr lang="en-US" altLang="zh-CN" sz="1800" dirty="0"/>
              <a:t>An introduction to my recent prototype project</a:t>
            </a:r>
          </a:p>
        </p:txBody>
      </p:sp>
    </p:spTree>
    <p:extLst>
      <p:ext uri="{BB962C8B-B14F-4D97-AF65-F5344CB8AC3E}">
        <p14:creationId xmlns:p14="http://schemas.microsoft.com/office/powerpoint/2010/main" val="66674935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56FC6A1D-D964-431D-E5D1-C6CB27E2EB1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3C3B87-1EF5-EC65-3EF0-5F5DCE83C064}"/>
              </a:ext>
            </a:extLst>
          </p:cNvPr>
          <p:cNvSpPr>
            <a:spLocks noGrp="1"/>
          </p:cNvSpPr>
          <p:nvPr>
            <p:ph type="sldNum" sz="quarter" idx="12"/>
          </p:nvPr>
        </p:nvSpPr>
        <p:spPr/>
        <p:txBody>
          <a:bodyPr/>
          <a:lstStyle/>
          <a:p>
            <a:fld id="{13629293-BEE0-412A-8EA1-B5BEBFC60FB6}" type="slidenum">
              <a:rPr lang="zh-CN" altLang="en-US" smtClean="0"/>
              <a:t>10</a:t>
            </a:fld>
            <a:endParaRPr lang="zh-CN" altLang="en-US"/>
          </a:p>
        </p:txBody>
      </p:sp>
      <p:sp>
        <p:nvSpPr>
          <p:cNvPr id="3" name="文本框 2">
            <a:extLst>
              <a:ext uri="{FF2B5EF4-FFF2-40B4-BE49-F238E27FC236}">
                <a16:creationId xmlns:a16="http://schemas.microsoft.com/office/drawing/2014/main" id="{71511117-3EA3-226D-4E26-B180519C0AFD}"/>
              </a:ext>
            </a:extLst>
          </p:cNvPr>
          <p:cNvSpPr txBox="1"/>
          <p:nvPr/>
        </p:nvSpPr>
        <p:spPr>
          <a:xfrm>
            <a:off x="281354" y="241782"/>
            <a:ext cx="4492869" cy="523220"/>
          </a:xfrm>
          <a:prstGeom prst="rect">
            <a:avLst/>
          </a:prstGeom>
          <a:noFill/>
        </p:spPr>
        <p:txBody>
          <a:bodyPr wrap="square" rtlCol="0">
            <a:spAutoFit/>
          </a:bodyPr>
          <a:lstStyle/>
          <a:p>
            <a:r>
              <a:rPr lang="en-US" altLang="zh-CN" sz="2800" dirty="0"/>
              <a:t>4</a:t>
            </a:r>
            <a:r>
              <a:rPr lang="zh-CN" altLang="en-US" sz="2800" dirty="0"/>
              <a:t>、</a:t>
            </a:r>
            <a:r>
              <a:rPr lang="en-US" altLang="zh-CN" sz="2800" dirty="0"/>
              <a:t>TDC driver</a:t>
            </a:r>
            <a:endParaRPr lang="zh-CN" altLang="en-US" sz="2800" dirty="0"/>
          </a:p>
        </p:txBody>
      </p:sp>
      <p:pic>
        <p:nvPicPr>
          <p:cNvPr id="5" name="图片 4" descr="图片包含 游戏机, 电子, 电路&#10;&#10;描述已自动生成">
            <a:extLst>
              <a:ext uri="{FF2B5EF4-FFF2-40B4-BE49-F238E27FC236}">
                <a16:creationId xmlns:a16="http://schemas.microsoft.com/office/drawing/2014/main" id="{F27804E7-00A4-78B9-57F5-1BDCE46442A3}"/>
              </a:ext>
            </a:extLst>
          </p:cNvPr>
          <p:cNvPicPr>
            <a:picLocks noChangeAspect="1"/>
          </p:cNvPicPr>
          <p:nvPr/>
        </p:nvPicPr>
        <p:blipFill rotWithShape="1">
          <a:blip r:embed="rId4">
            <a:extLst>
              <a:ext uri="{28A0092B-C50C-407E-A947-70E740481C1C}">
                <a14:useLocalDpi xmlns:a14="http://schemas.microsoft.com/office/drawing/2010/main" val="0"/>
              </a:ext>
            </a:extLst>
          </a:blip>
          <a:srcRect l="15639" t="22202" r="34207" b="27645"/>
          <a:stretch/>
        </p:blipFill>
        <p:spPr>
          <a:xfrm>
            <a:off x="2302778" y="1895911"/>
            <a:ext cx="2579616" cy="3439487"/>
          </a:xfrm>
          <a:prstGeom prst="rect">
            <a:avLst/>
          </a:prstGeom>
        </p:spPr>
      </p:pic>
      <p:sp>
        <p:nvSpPr>
          <p:cNvPr id="6" name="文本框 5">
            <a:extLst>
              <a:ext uri="{FF2B5EF4-FFF2-40B4-BE49-F238E27FC236}">
                <a16:creationId xmlns:a16="http://schemas.microsoft.com/office/drawing/2014/main" id="{E62CD3C2-FE6D-4274-690A-335B946F2C75}"/>
              </a:ext>
            </a:extLst>
          </p:cNvPr>
          <p:cNvSpPr txBox="1"/>
          <p:nvPr/>
        </p:nvSpPr>
        <p:spPr>
          <a:xfrm>
            <a:off x="5459136" y="3078760"/>
            <a:ext cx="657623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TDC driver board is mainly responsible for the flight time measurement of transmitting and receiving signals.</a:t>
            </a:r>
            <a:r>
              <a:rPr lang="zh-CN" altLang="en-US" dirty="0"/>
              <a:t>；</a:t>
            </a:r>
            <a:endParaRPr lang="en-US" altLang="zh-CN" dirty="0"/>
          </a:p>
          <a:p>
            <a:pPr marL="285750" indent="-285750">
              <a:buFont typeface="Arial" panose="020B0604020202020204" pitchFamily="34" charset="0"/>
              <a:buChar char="•"/>
            </a:pPr>
            <a:r>
              <a:rPr lang="en-US" altLang="zh-CN" dirty="0"/>
              <a:t>Connect the core board at the same time to control all input and output signals</a:t>
            </a:r>
            <a:r>
              <a:rPr lang="zh-CN" altLang="en-US" dirty="0"/>
              <a:t>；</a:t>
            </a:r>
            <a:endParaRPr lang="en-US" altLang="zh-CN" dirty="0"/>
          </a:p>
          <a:p>
            <a:pPr marL="285750" indent="-285750">
              <a:buFont typeface="Arial" panose="020B0604020202020204" pitchFamily="34" charset="0"/>
              <a:buChar char="•"/>
            </a:pPr>
            <a:r>
              <a:rPr lang="en-US" altLang="zh-CN" dirty="0"/>
              <a:t>Powers the system and high-voltage modules</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57348177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C9F5015E-BC92-CEB9-2075-C2BD3255A1D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F26934-BAE7-F7AF-7C5E-2283C280387C}"/>
              </a:ext>
            </a:extLst>
          </p:cNvPr>
          <p:cNvSpPr>
            <a:spLocks noGrp="1"/>
          </p:cNvSpPr>
          <p:nvPr>
            <p:ph type="sldNum" sz="quarter" idx="12"/>
          </p:nvPr>
        </p:nvSpPr>
        <p:spPr/>
        <p:txBody>
          <a:bodyPr/>
          <a:lstStyle/>
          <a:p>
            <a:fld id="{13629293-BEE0-412A-8EA1-B5BEBFC60FB6}" type="slidenum">
              <a:rPr lang="zh-CN" altLang="en-US" smtClean="0"/>
              <a:t>11</a:t>
            </a:fld>
            <a:endParaRPr lang="zh-CN" altLang="en-US"/>
          </a:p>
        </p:txBody>
      </p:sp>
      <p:sp>
        <p:nvSpPr>
          <p:cNvPr id="3" name="文本框 2">
            <a:extLst>
              <a:ext uri="{FF2B5EF4-FFF2-40B4-BE49-F238E27FC236}">
                <a16:creationId xmlns:a16="http://schemas.microsoft.com/office/drawing/2014/main" id="{14A2039E-5B2B-A2B5-B323-6BE55D69D041}"/>
              </a:ext>
            </a:extLst>
          </p:cNvPr>
          <p:cNvSpPr txBox="1"/>
          <p:nvPr/>
        </p:nvSpPr>
        <p:spPr>
          <a:xfrm>
            <a:off x="281354" y="241782"/>
            <a:ext cx="6374423" cy="523220"/>
          </a:xfrm>
          <a:prstGeom prst="rect">
            <a:avLst/>
          </a:prstGeom>
          <a:noFill/>
        </p:spPr>
        <p:txBody>
          <a:bodyPr wrap="square" rtlCol="0">
            <a:spAutoFit/>
          </a:bodyPr>
          <a:lstStyle/>
          <a:p>
            <a:r>
              <a:rPr lang="en-US" altLang="zh-CN" sz="2800" dirty="0"/>
              <a:t>5</a:t>
            </a:r>
            <a:r>
              <a:rPr lang="zh-CN" altLang="en-US" sz="2800" dirty="0"/>
              <a:t>、</a:t>
            </a:r>
            <a:r>
              <a:rPr lang="en-US" altLang="zh-CN" sz="2800" dirty="0"/>
              <a:t>Preliminary assembly and testing</a:t>
            </a:r>
            <a:endParaRPr lang="zh-CN" altLang="en-US" sz="2800" dirty="0"/>
          </a:p>
        </p:txBody>
      </p:sp>
      <p:pic>
        <p:nvPicPr>
          <p:cNvPr id="1026" name="Picture 2">
            <a:extLst>
              <a:ext uri="{FF2B5EF4-FFF2-40B4-BE49-F238E27FC236}">
                <a16:creationId xmlns:a16="http://schemas.microsoft.com/office/drawing/2014/main" id="{62C8DD69-7CCE-4952-7CF4-A21B985A8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966912"/>
            <a:ext cx="6387516" cy="326827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E495167-CBF1-6F88-125B-8406EE9CC25D}"/>
              </a:ext>
            </a:extLst>
          </p:cNvPr>
          <p:cNvSpPr txBox="1"/>
          <p:nvPr/>
        </p:nvSpPr>
        <p:spPr>
          <a:xfrm>
            <a:off x="5017931" y="5647956"/>
            <a:ext cx="1830950" cy="369332"/>
          </a:xfrm>
          <a:prstGeom prst="rect">
            <a:avLst/>
          </a:prstGeom>
          <a:noFill/>
        </p:spPr>
        <p:txBody>
          <a:bodyPr wrap="none" rtlCol="0">
            <a:spAutoFit/>
          </a:bodyPr>
          <a:lstStyle/>
          <a:p>
            <a:r>
              <a:rPr lang="en-US" altLang="zh-CN" dirty="0"/>
              <a:t>System overview</a:t>
            </a:r>
            <a:endParaRPr lang="zh-CN" altLang="en-US" dirty="0"/>
          </a:p>
        </p:txBody>
      </p:sp>
    </p:spTree>
    <p:extLst>
      <p:ext uri="{BB962C8B-B14F-4D97-AF65-F5344CB8AC3E}">
        <p14:creationId xmlns:p14="http://schemas.microsoft.com/office/powerpoint/2010/main" val="222289580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70D15018-2BE5-42F9-EDB7-708141C142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71726E-59DC-7D25-EDCB-3797106266E2}"/>
              </a:ext>
            </a:extLst>
          </p:cNvPr>
          <p:cNvSpPr>
            <a:spLocks noGrp="1"/>
          </p:cNvSpPr>
          <p:nvPr>
            <p:ph type="sldNum" sz="quarter" idx="12"/>
          </p:nvPr>
        </p:nvSpPr>
        <p:spPr/>
        <p:txBody>
          <a:bodyPr/>
          <a:lstStyle/>
          <a:p>
            <a:fld id="{13629293-BEE0-412A-8EA1-B5BEBFC60FB6}" type="slidenum">
              <a:rPr lang="zh-CN" altLang="en-US" smtClean="0"/>
              <a:t>12</a:t>
            </a:fld>
            <a:endParaRPr lang="zh-CN" altLang="en-US"/>
          </a:p>
        </p:txBody>
      </p:sp>
      <p:sp>
        <p:nvSpPr>
          <p:cNvPr id="3" name="文本框 2">
            <a:extLst>
              <a:ext uri="{FF2B5EF4-FFF2-40B4-BE49-F238E27FC236}">
                <a16:creationId xmlns:a16="http://schemas.microsoft.com/office/drawing/2014/main" id="{6F9CB44B-7ED1-06A3-B2A5-55FA219962AF}"/>
              </a:ext>
            </a:extLst>
          </p:cNvPr>
          <p:cNvSpPr txBox="1"/>
          <p:nvPr/>
        </p:nvSpPr>
        <p:spPr>
          <a:xfrm>
            <a:off x="281354" y="241782"/>
            <a:ext cx="6374423" cy="523220"/>
          </a:xfrm>
          <a:prstGeom prst="rect">
            <a:avLst/>
          </a:prstGeom>
          <a:noFill/>
        </p:spPr>
        <p:txBody>
          <a:bodyPr wrap="square" rtlCol="0">
            <a:spAutoFit/>
          </a:bodyPr>
          <a:lstStyle/>
          <a:p>
            <a:r>
              <a:rPr lang="en-US" altLang="zh-CN" sz="2800" dirty="0"/>
              <a:t>5</a:t>
            </a:r>
            <a:r>
              <a:rPr lang="zh-CN" altLang="en-US" sz="2800" dirty="0"/>
              <a:t>、</a:t>
            </a:r>
            <a:r>
              <a:rPr lang="en-US" altLang="zh-CN" sz="2800" dirty="0"/>
              <a:t>Preliminary assembly and testing</a:t>
            </a:r>
            <a:endParaRPr lang="zh-CN" altLang="en-US" sz="2800" dirty="0"/>
          </a:p>
        </p:txBody>
      </p:sp>
      <p:pic>
        <p:nvPicPr>
          <p:cNvPr id="6" name="图片 5" descr="图片包含 绿色, 消防栓, 猫&#10;&#10;描述已自动生成">
            <a:extLst>
              <a:ext uri="{FF2B5EF4-FFF2-40B4-BE49-F238E27FC236}">
                <a16:creationId xmlns:a16="http://schemas.microsoft.com/office/drawing/2014/main" id="{94A076B2-3B19-E27D-6A42-5340DAB65997}"/>
              </a:ext>
            </a:extLst>
          </p:cNvPr>
          <p:cNvPicPr>
            <a:picLocks noChangeAspect="1"/>
          </p:cNvPicPr>
          <p:nvPr/>
        </p:nvPicPr>
        <p:blipFill rotWithShape="1">
          <a:blip r:embed="rId4">
            <a:extLst>
              <a:ext uri="{28A0092B-C50C-407E-A947-70E740481C1C}">
                <a14:useLocalDpi xmlns:a14="http://schemas.microsoft.com/office/drawing/2010/main" val="0"/>
              </a:ext>
            </a:extLst>
          </a:blip>
          <a:srcRect l="24530" t="17700" r="14960" b="24686"/>
          <a:stretch/>
        </p:blipFill>
        <p:spPr>
          <a:xfrm>
            <a:off x="4148986" y="1273027"/>
            <a:ext cx="3112316" cy="3951215"/>
          </a:xfrm>
          <a:prstGeom prst="rect">
            <a:avLst/>
          </a:prstGeom>
        </p:spPr>
      </p:pic>
      <p:pic>
        <p:nvPicPr>
          <p:cNvPr id="8" name="图片 7" descr="图片包含 游戏机&#10;&#10;描述已自动生成">
            <a:extLst>
              <a:ext uri="{FF2B5EF4-FFF2-40B4-BE49-F238E27FC236}">
                <a16:creationId xmlns:a16="http://schemas.microsoft.com/office/drawing/2014/main" id="{CF5F1EC2-2CC0-E2FA-157D-FD78E07A7A09}"/>
              </a:ext>
            </a:extLst>
          </p:cNvPr>
          <p:cNvPicPr>
            <a:picLocks noChangeAspect="1"/>
          </p:cNvPicPr>
          <p:nvPr/>
        </p:nvPicPr>
        <p:blipFill rotWithShape="1">
          <a:blip r:embed="rId5">
            <a:extLst>
              <a:ext uri="{28A0092B-C50C-407E-A947-70E740481C1C}">
                <a14:useLocalDpi xmlns:a14="http://schemas.microsoft.com/office/drawing/2010/main" val="0"/>
              </a:ext>
            </a:extLst>
          </a:blip>
          <a:srcRect l="14581" t="22896" r="22545" b="19489"/>
          <a:stretch/>
        </p:blipFill>
        <p:spPr>
          <a:xfrm>
            <a:off x="201143" y="1273028"/>
            <a:ext cx="3233957" cy="3951215"/>
          </a:xfrm>
          <a:prstGeom prst="rect">
            <a:avLst/>
          </a:prstGeom>
        </p:spPr>
      </p:pic>
      <p:pic>
        <p:nvPicPr>
          <p:cNvPr id="12" name="图片 11" descr="电子零件&#10;&#10;中度可信度描述已自动生成">
            <a:extLst>
              <a:ext uri="{FF2B5EF4-FFF2-40B4-BE49-F238E27FC236}">
                <a16:creationId xmlns:a16="http://schemas.microsoft.com/office/drawing/2014/main" id="{56E5E943-4A93-216A-F104-ABEF0C5EDFD2}"/>
              </a:ext>
            </a:extLst>
          </p:cNvPr>
          <p:cNvPicPr>
            <a:picLocks noChangeAspect="1"/>
          </p:cNvPicPr>
          <p:nvPr/>
        </p:nvPicPr>
        <p:blipFill rotWithShape="1">
          <a:blip r:embed="rId6">
            <a:extLst>
              <a:ext uri="{28A0092B-C50C-407E-A947-70E740481C1C}">
                <a14:useLocalDpi xmlns:a14="http://schemas.microsoft.com/office/drawing/2010/main" val="0"/>
              </a:ext>
            </a:extLst>
          </a:blip>
          <a:srcRect l="6784" t="5396" r="12651" b="21017"/>
          <a:stretch/>
        </p:blipFill>
        <p:spPr>
          <a:xfrm rot="10800000">
            <a:off x="7861977" y="1273026"/>
            <a:ext cx="3244406" cy="3951215"/>
          </a:xfrm>
          <a:prstGeom prst="rect">
            <a:avLst/>
          </a:prstGeom>
        </p:spPr>
      </p:pic>
    </p:spTree>
    <p:extLst>
      <p:ext uri="{BB962C8B-B14F-4D97-AF65-F5344CB8AC3E}">
        <p14:creationId xmlns:p14="http://schemas.microsoft.com/office/powerpoint/2010/main" val="406270073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168BC0C3-9094-E846-C327-95B570E575BA}"/>
            </a:ext>
          </a:extLst>
        </p:cNvPr>
        <p:cNvGrpSpPr/>
        <p:nvPr/>
      </p:nvGrpSpPr>
      <p:grpSpPr>
        <a:xfrm>
          <a:off x="0" y="0"/>
          <a:ext cx="0" cy="0"/>
          <a:chOff x="0" y="0"/>
          <a:chExt cx="0" cy="0"/>
        </a:xfrm>
      </p:grpSpPr>
      <p:pic>
        <p:nvPicPr>
          <p:cNvPr id="16" name="图片 15" descr="图形用户界面, 表格&#10;&#10;描述已自动生成">
            <a:extLst>
              <a:ext uri="{FF2B5EF4-FFF2-40B4-BE49-F238E27FC236}">
                <a16:creationId xmlns:a16="http://schemas.microsoft.com/office/drawing/2014/main" id="{F2B2A4E1-2962-E0C3-1F36-449D96441FC2}"/>
              </a:ext>
            </a:extLst>
          </p:cNvPr>
          <p:cNvPicPr>
            <a:picLocks noChangeAspect="1"/>
          </p:cNvPicPr>
          <p:nvPr/>
        </p:nvPicPr>
        <p:blipFill rotWithShape="1">
          <a:blip r:embed="rId4">
            <a:extLst>
              <a:ext uri="{28A0092B-C50C-407E-A947-70E740481C1C}">
                <a14:useLocalDpi xmlns:a14="http://schemas.microsoft.com/office/drawing/2010/main" val="0"/>
              </a:ext>
            </a:extLst>
          </a:blip>
          <a:srcRect l="21400" t="17994" r="25042" b="48088"/>
          <a:stretch/>
        </p:blipFill>
        <p:spPr>
          <a:xfrm>
            <a:off x="6256319" y="3601320"/>
            <a:ext cx="3584050" cy="1448449"/>
          </a:xfrm>
          <a:prstGeom prst="rect">
            <a:avLst/>
          </a:prstGeom>
        </p:spPr>
      </p:pic>
      <p:sp>
        <p:nvSpPr>
          <p:cNvPr id="2" name="灯片编号占位符 1">
            <a:extLst>
              <a:ext uri="{FF2B5EF4-FFF2-40B4-BE49-F238E27FC236}">
                <a16:creationId xmlns:a16="http://schemas.microsoft.com/office/drawing/2014/main" id="{B87BFD0A-B7DF-C261-5E4A-C6AA798D40AC}"/>
              </a:ext>
            </a:extLst>
          </p:cNvPr>
          <p:cNvSpPr>
            <a:spLocks noGrp="1"/>
          </p:cNvSpPr>
          <p:nvPr>
            <p:ph type="sldNum" sz="quarter" idx="12"/>
          </p:nvPr>
        </p:nvSpPr>
        <p:spPr/>
        <p:txBody>
          <a:bodyPr/>
          <a:lstStyle/>
          <a:p>
            <a:fld id="{13629293-BEE0-412A-8EA1-B5BEBFC60FB6}" type="slidenum">
              <a:rPr lang="zh-CN" altLang="en-US" smtClean="0"/>
              <a:t>13</a:t>
            </a:fld>
            <a:endParaRPr lang="zh-CN" altLang="en-US"/>
          </a:p>
        </p:txBody>
      </p:sp>
      <p:pic>
        <p:nvPicPr>
          <p:cNvPr id="5" name="图片 4" descr="手里拿着电子设备&#10;&#10;中度可信度描述已自动生成">
            <a:extLst>
              <a:ext uri="{FF2B5EF4-FFF2-40B4-BE49-F238E27FC236}">
                <a16:creationId xmlns:a16="http://schemas.microsoft.com/office/drawing/2014/main" id="{3331209F-DFB3-B29C-AFEC-8C37145740D4}"/>
              </a:ext>
            </a:extLst>
          </p:cNvPr>
          <p:cNvPicPr>
            <a:picLocks noChangeAspect="1"/>
          </p:cNvPicPr>
          <p:nvPr/>
        </p:nvPicPr>
        <p:blipFill rotWithShape="1">
          <a:blip r:embed="rId5">
            <a:extLst>
              <a:ext uri="{28A0092B-C50C-407E-A947-70E740481C1C}">
                <a14:useLocalDpi xmlns:a14="http://schemas.microsoft.com/office/drawing/2010/main" val="0"/>
              </a:ext>
            </a:extLst>
          </a:blip>
          <a:srcRect r="22433"/>
          <a:stretch/>
        </p:blipFill>
        <p:spPr>
          <a:xfrm>
            <a:off x="9840370" y="1559629"/>
            <a:ext cx="2013274" cy="3460670"/>
          </a:xfrm>
          <a:prstGeom prst="rect">
            <a:avLst/>
          </a:prstGeom>
        </p:spPr>
      </p:pic>
      <p:pic>
        <p:nvPicPr>
          <p:cNvPr id="7" name="图片 6" descr="房间的摆设布局&#10;&#10;中度可信度描述已自动生成">
            <a:extLst>
              <a:ext uri="{FF2B5EF4-FFF2-40B4-BE49-F238E27FC236}">
                <a16:creationId xmlns:a16="http://schemas.microsoft.com/office/drawing/2014/main" id="{D55B52C2-441F-684B-885A-C5D2D77475A9}"/>
              </a:ext>
            </a:extLst>
          </p:cNvPr>
          <p:cNvPicPr>
            <a:picLocks noChangeAspect="1"/>
          </p:cNvPicPr>
          <p:nvPr/>
        </p:nvPicPr>
        <p:blipFill rotWithShape="1">
          <a:blip r:embed="rId6">
            <a:extLst>
              <a:ext uri="{28A0092B-C50C-407E-A947-70E740481C1C}">
                <a14:useLocalDpi xmlns:a14="http://schemas.microsoft.com/office/drawing/2010/main" val="0"/>
              </a:ext>
            </a:extLst>
          </a:blip>
          <a:srcRect r="29061"/>
          <a:stretch/>
        </p:blipFill>
        <p:spPr>
          <a:xfrm>
            <a:off x="3954249" y="1517747"/>
            <a:ext cx="1863516" cy="3502552"/>
          </a:xfrm>
          <a:prstGeom prst="rect">
            <a:avLst/>
          </a:prstGeom>
        </p:spPr>
      </p:pic>
      <p:pic>
        <p:nvPicPr>
          <p:cNvPr id="9" name="图片 8" descr="表格&#10;&#10;描述已自动生成">
            <a:extLst>
              <a:ext uri="{FF2B5EF4-FFF2-40B4-BE49-F238E27FC236}">
                <a16:creationId xmlns:a16="http://schemas.microsoft.com/office/drawing/2014/main" id="{20133558-33A8-972B-FF37-52CE8AF1723B}"/>
              </a:ext>
            </a:extLst>
          </p:cNvPr>
          <p:cNvPicPr>
            <a:picLocks noChangeAspect="1"/>
          </p:cNvPicPr>
          <p:nvPr/>
        </p:nvPicPr>
        <p:blipFill rotWithShape="1">
          <a:blip r:embed="rId7">
            <a:extLst>
              <a:ext uri="{28A0092B-C50C-407E-A947-70E740481C1C}">
                <a14:useLocalDpi xmlns:a14="http://schemas.microsoft.com/office/drawing/2010/main" val="0"/>
              </a:ext>
            </a:extLst>
          </a:blip>
          <a:srcRect l="24047" t="17161" r="20852" b="40565"/>
          <a:stretch/>
        </p:blipFill>
        <p:spPr>
          <a:xfrm>
            <a:off x="369115" y="3575917"/>
            <a:ext cx="3585134" cy="1473852"/>
          </a:xfrm>
          <a:prstGeom prst="rect">
            <a:avLst/>
          </a:prstGeom>
        </p:spPr>
      </p:pic>
      <p:sp>
        <p:nvSpPr>
          <p:cNvPr id="12" name="矩形 11">
            <a:extLst>
              <a:ext uri="{FF2B5EF4-FFF2-40B4-BE49-F238E27FC236}">
                <a16:creationId xmlns:a16="http://schemas.microsoft.com/office/drawing/2014/main" id="{A1E320C4-6A26-5E1F-91FC-C0AC3ABB9871}"/>
              </a:ext>
            </a:extLst>
          </p:cNvPr>
          <p:cNvSpPr/>
          <p:nvPr/>
        </p:nvSpPr>
        <p:spPr>
          <a:xfrm>
            <a:off x="445539" y="4708158"/>
            <a:ext cx="2389940" cy="1887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3" name="矩形 12">
            <a:extLst>
              <a:ext uri="{FF2B5EF4-FFF2-40B4-BE49-F238E27FC236}">
                <a16:creationId xmlns:a16="http://schemas.microsoft.com/office/drawing/2014/main" id="{3F109C8C-BCAC-5994-F318-62D6ACBCF339}"/>
              </a:ext>
            </a:extLst>
          </p:cNvPr>
          <p:cNvSpPr/>
          <p:nvPr/>
        </p:nvSpPr>
        <p:spPr>
          <a:xfrm>
            <a:off x="6489482" y="4708158"/>
            <a:ext cx="2155373" cy="1887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4" name="图片 13" descr="图形用户界面&#10;&#10;描述已自动生成">
            <a:extLst>
              <a:ext uri="{FF2B5EF4-FFF2-40B4-BE49-F238E27FC236}">
                <a16:creationId xmlns:a16="http://schemas.microsoft.com/office/drawing/2014/main" id="{5CBAD6C9-4EDE-E273-ECEC-1D8AA17B44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6319" y="1559629"/>
            <a:ext cx="3585135" cy="2009145"/>
          </a:xfrm>
          <a:prstGeom prst="rect">
            <a:avLst/>
          </a:prstGeom>
        </p:spPr>
      </p:pic>
      <p:pic>
        <p:nvPicPr>
          <p:cNvPr id="15" name="图片 14" descr="图形用户界面, 图表&#10;&#10;描述已自动生成">
            <a:extLst>
              <a:ext uri="{FF2B5EF4-FFF2-40B4-BE49-F238E27FC236}">
                <a16:creationId xmlns:a16="http://schemas.microsoft.com/office/drawing/2014/main" id="{C3720366-07F4-176E-666D-B605FFCB7C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115" y="1517850"/>
            <a:ext cx="3585135" cy="2009145"/>
          </a:xfrm>
          <a:prstGeom prst="rect">
            <a:avLst/>
          </a:prstGeom>
        </p:spPr>
      </p:pic>
      <p:sp>
        <p:nvSpPr>
          <p:cNvPr id="18" name="文本框 17">
            <a:extLst>
              <a:ext uri="{FF2B5EF4-FFF2-40B4-BE49-F238E27FC236}">
                <a16:creationId xmlns:a16="http://schemas.microsoft.com/office/drawing/2014/main" id="{C5578FF4-C47B-958D-2D86-643B7D151C0F}"/>
              </a:ext>
            </a:extLst>
          </p:cNvPr>
          <p:cNvSpPr txBox="1"/>
          <p:nvPr/>
        </p:nvSpPr>
        <p:spPr>
          <a:xfrm>
            <a:off x="11884" y="5340150"/>
            <a:ext cx="12126986"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In the picture in the upper left corner, the yellow line is the start signal of laser emission, and the green line is the APD receiving signal; the number in the red box in the lower left corner is the calculated distance, unit: meter.</a:t>
            </a:r>
            <a:endParaRPr lang="zh-CN" altLang="en-US" dirty="0"/>
          </a:p>
        </p:txBody>
      </p:sp>
      <p:sp>
        <p:nvSpPr>
          <p:cNvPr id="19" name="文本框 18">
            <a:extLst>
              <a:ext uri="{FF2B5EF4-FFF2-40B4-BE49-F238E27FC236}">
                <a16:creationId xmlns:a16="http://schemas.microsoft.com/office/drawing/2014/main" id="{CF58D470-10CE-A1B2-2244-89440861C02D}"/>
              </a:ext>
            </a:extLst>
          </p:cNvPr>
          <p:cNvSpPr txBox="1"/>
          <p:nvPr/>
        </p:nvSpPr>
        <p:spPr>
          <a:xfrm>
            <a:off x="5942" y="5892581"/>
            <a:ext cx="12180116"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measurement was performed without calibration. The received light intensity was stable and the jitter after measuring the average value of the distance value was relatively small. However, calibration was not performed; the Walk error mentioned on the next page was not considered yet.</a:t>
            </a:r>
            <a:endParaRPr lang="zh-CN" altLang="en-US" dirty="0"/>
          </a:p>
        </p:txBody>
      </p:sp>
      <p:sp>
        <p:nvSpPr>
          <p:cNvPr id="4" name="文本框 3">
            <a:extLst>
              <a:ext uri="{FF2B5EF4-FFF2-40B4-BE49-F238E27FC236}">
                <a16:creationId xmlns:a16="http://schemas.microsoft.com/office/drawing/2014/main" id="{91CFB480-5894-BE4F-A983-E7B8B20A58E8}"/>
              </a:ext>
            </a:extLst>
          </p:cNvPr>
          <p:cNvSpPr txBox="1"/>
          <p:nvPr/>
        </p:nvSpPr>
        <p:spPr>
          <a:xfrm>
            <a:off x="281354" y="241782"/>
            <a:ext cx="6374423" cy="523220"/>
          </a:xfrm>
          <a:prstGeom prst="rect">
            <a:avLst/>
          </a:prstGeom>
          <a:noFill/>
        </p:spPr>
        <p:txBody>
          <a:bodyPr wrap="square" rtlCol="0">
            <a:spAutoFit/>
          </a:bodyPr>
          <a:lstStyle/>
          <a:p>
            <a:r>
              <a:rPr lang="en-US" altLang="zh-CN" sz="2800" dirty="0"/>
              <a:t>5</a:t>
            </a:r>
            <a:r>
              <a:rPr lang="zh-CN" altLang="en-US" sz="2800" dirty="0"/>
              <a:t>、</a:t>
            </a:r>
            <a:r>
              <a:rPr lang="en-US" altLang="zh-CN" sz="2800" dirty="0"/>
              <a:t>Preliminary assembly and testing</a:t>
            </a:r>
            <a:endParaRPr lang="zh-CN" altLang="en-US" sz="2800" dirty="0"/>
          </a:p>
        </p:txBody>
      </p:sp>
      <p:sp>
        <p:nvSpPr>
          <p:cNvPr id="6" name="文本框 5">
            <a:extLst>
              <a:ext uri="{FF2B5EF4-FFF2-40B4-BE49-F238E27FC236}">
                <a16:creationId xmlns:a16="http://schemas.microsoft.com/office/drawing/2014/main" id="{A20A7B47-EDAB-A052-D2B1-E9479C74E004}"/>
              </a:ext>
            </a:extLst>
          </p:cNvPr>
          <p:cNvSpPr txBox="1"/>
          <p:nvPr/>
        </p:nvSpPr>
        <p:spPr>
          <a:xfrm>
            <a:off x="2310119" y="1030372"/>
            <a:ext cx="1813070" cy="369332"/>
          </a:xfrm>
          <a:prstGeom prst="rect">
            <a:avLst/>
          </a:prstGeom>
          <a:noFill/>
        </p:spPr>
        <p:txBody>
          <a:bodyPr wrap="square">
            <a:spAutoFit/>
          </a:bodyPr>
          <a:lstStyle/>
          <a:p>
            <a:r>
              <a:rPr lang="zh-CN" altLang="en-US" dirty="0"/>
              <a:t>Aim at the door</a:t>
            </a:r>
          </a:p>
        </p:txBody>
      </p:sp>
      <p:sp>
        <p:nvSpPr>
          <p:cNvPr id="10" name="文本框 9">
            <a:extLst>
              <a:ext uri="{FF2B5EF4-FFF2-40B4-BE49-F238E27FC236}">
                <a16:creationId xmlns:a16="http://schemas.microsoft.com/office/drawing/2014/main" id="{D44467AE-8BBB-AA2C-D0D7-0035A9F45DC1}"/>
              </a:ext>
            </a:extLst>
          </p:cNvPr>
          <p:cNvSpPr txBox="1"/>
          <p:nvPr/>
        </p:nvSpPr>
        <p:spPr>
          <a:xfrm>
            <a:off x="8190802" y="1026037"/>
            <a:ext cx="2006017" cy="369332"/>
          </a:xfrm>
          <a:prstGeom prst="rect">
            <a:avLst/>
          </a:prstGeom>
          <a:noFill/>
        </p:spPr>
        <p:txBody>
          <a:bodyPr wrap="square">
            <a:spAutoFit/>
          </a:bodyPr>
          <a:lstStyle/>
          <a:p>
            <a:r>
              <a:rPr lang="zh-CN" altLang="en-US" dirty="0"/>
              <a:t>Aim at the ceiling</a:t>
            </a:r>
          </a:p>
        </p:txBody>
      </p:sp>
      <p:sp>
        <p:nvSpPr>
          <p:cNvPr id="11" name="矩形 10">
            <a:extLst>
              <a:ext uri="{FF2B5EF4-FFF2-40B4-BE49-F238E27FC236}">
                <a16:creationId xmlns:a16="http://schemas.microsoft.com/office/drawing/2014/main" id="{39BC081C-E65D-54AA-976E-3BA886B138BD}"/>
              </a:ext>
            </a:extLst>
          </p:cNvPr>
          <p:cNvSpPr/>
          <p:nvPr/>
        </p:nvSpPr>
        <p:spPr>
          <a:xfrm>
            <a:off x="369114" y="1517746"/>
            <a:ext cx="5448651" cy="3532023"/>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50B03F8-13B9-3CA6-5442-1E4EC645C85C}"/>
              </a:ext>
            </a:extLst>
          </p:cNvPr>
          <p:cNvSpPr/>
          <p:nvPr/>
        </p:nvSpPr>
        <p:spPr>
          <a:xfrm>
            <a:off x="6256318" y="1555294"/>
            <a:ext cx="5597326" cy="3494475"/>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C264FF6A-A20B-D32F-1091-84B4564032AD}"/>
              </a:ext>
            </a:extLst>
          </p:cNvPr>
          <p:cNvCxnSpPr>
            <a:cxnSpLocks/>
          </p:cNvCxnSpPr>
          <p:nvPr/>
        </p:nvCxnSpPr>
        <p:spPr>
          <a:xfrm>
            <a:off x="3943118" y="1517746"/>
            <a:ext cx="22261" cy="3555552"/>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28" name="直接连接符 27">
            <a:extLst>
              <a:ext uri="{FF2B5EF4-FFF2-40B4-BE49-F238E27FC236}">
                <a16:creationId xmlns:a16="http://schemas.microsoft.com/office/drawing/2014/main" id="{BDFD8CA5-836C-7047-9EB0-05156A2284E1}"/>
              </a:ext>
            </a:extLst>
          </p:cNvPr>
          <p:cNvCxnSpPr>
            <a:cxnSpLocks/>
          </p:cNvCxnSpPr>
          <p:nvPr/>
        </p:nvCxnSpPr>
        <p:spPr>
          <a:xfrm>
            <a:off x="9830325" y="1555294"/>
            <a:ext cx="21175" cy="3465005"/>
          </a:xfrm>
          <a:prstGeom prst="line">
            <a:avLst/>
          </a:prstGeom>
          <a:ln w="28575"/>
        </p:spPr>
        <p:style>
          <a:lnRef idx="2">
            <a:schemeClr val="accent4"/>
          </a:lnRef>
          <a:fillRef idx="0">
            <a:schemeClr val="accent4"/>
          </a:fillRef>
          <a:effectRef idx="1">
            <a:schemeClr val="accent4"/>
          </a:effectRef>
          <a:fontRef idx="minor">
            <a:schemeClr val="tx1"/>
          </a:fontRef>
        </p:style>
      </p:cxnSp>
      <p:cxnSp>
        <p:nvCxnSpPr>
          <p:cNvPr id="21" name="直接连接符 20">
            <a:extLst>
              <a:ext uri="{FF2B5EF4-FFF2-40B4-BE49-F238E27FC236}">
                <a16:creationId xmlns:a16="http://schemas.microsoft.com/office/drawing/2014/main" id="{5A98BDD8-4EDD-31BD-0452-AE39CF5A01CA}"/>
              </a:ext>
            </a:extLst>
          </p:cNvPr>
          <p:cNvCxnSpPr>
            <a:cxnSpLocks/>
          </p:cNvCxnSpPr>
          <p:nvPr/>
        </p:nvCxnSpPr>
        <p:spPr>
          <a:xfrm>
            <a:off x="381701" y="3561581"/>
            <a:ext cx="3555771" cy="0"/>
          </a:xfrm>
          <a:prstGeom prst="line">
            <a:avLst/>
          </a:prstGeom>
          <a:ln w="38100"/>
        </p:spPr>
        <p:style>
          <a:lnRef idx="2">
            <a:schemeClr val="accent4"/>
          </a:lnRef>
          <a:fillRef idx="0">
            <a:schemeClr val="accent4"/>
          </a:fillRef>
          <a:effectRef idx="1">
            <a:schemeClr val="accent4"/>
          </a:effectRef>
          <a:fontRef idx="minor">
            <a:schemeClr val="tx1"/>
          </a:fontRef>
        </p:style>
      </p:cxnSp>
      <p:cxnSp>
        <p:nvCxnSpPr>
          <p:cNvPr id="23" name="直接连接符 22">
            <a:extLst>
              <a:ext uri="{FF2B5EF4-FFF2-40B4-BE49-F238E27FC236}">
                <a16:creationId xmlns:a16="http://schemas.microsoft.com/office/drawing/2014/main" id="{F0CF3DBD-0E6B-884C-3FCE-44B387A85821}"/>
              </a:ext>
            </a:extLst>
          </p:cNvPr>
          <p:cNvCxnSpPr>
            <a:cxnSpLocks/>
          </p:cNvCxnSpPr>
          <p:nvPr/>
        </p:nvCxnSpPr>
        <p:spPr>
          <a:xfrm>
            <a:off x="6267450" y="3601320"/>
            <a:ext cx="3555771" cy="0"/>
          </a:xfrm>
          <a:prstGeom prst="line">
            <a:avLst/>
          </a:prstGeom>
          <a:ln w="38100"/>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11814449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A8E110D5-71EB-E217-8F7B-C8E3BFC52BF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C01E1D-9EE7-69BC-547C-26AC3E849AE8}"/>
              </a:ext>
            </a:extLst>
          </p:cNvPr>
          <p:cNvSpPr>
            <a:spLocks noGrp="1"/>
          </p:cNvSpPr>
          <p:nvPr>
            <p:ph type="sldNum" sz="quarter" idx="12"/>
          </p:nvPr>
        </p:nvSpPr>
        <p:spPr/>
        <p:txBody>
          <a:bodyPr/>
          <a:lstStyle/>
          <a:p>
            <a:fld id="{13629293-BEE0-412A-8EA1-B5BEBFC60FB6}" type="slidenum">
              <a:rPr lang="zh-CN" altLang="en-US" smtClean="0"/>
              <a:t>14</a:t>
            </a:fld>
            <a:endParaRPr lang="zh-CN" altLang="en-US"/>
          </a:p>
        </p:txBody>
      </p:sp>
      <p:sp>
        <p:nvSpPr>
          <p:cNvPr id="3" name="文本框 2">
            <a:extLst>
              <a:ext uri="{FF2B5EF4-FFF2-40B4-BE49-F238E27FC236}">
                <a16:creationId xmlns:a16="http://schemas.microsoft.com/office/drawing/2014/main" id="{7673ED5D-1247-7312-AAA0-AC71A931C048}"/>
              </a:ext>
            </a:extLst>
          </p:cNvPr>
          <p:cNvSpPr txBox="1"/>
          <p:nvPr/>
        </p:nvSpPr>
        <p:spPr>
          <a:xfrm>
            <a:off x="281354" y="241782"/>
            <a:ext cx="4492869" cy="523220"/>
          </a:xfrm>
          <a:prstGeom prst="rect">
            <a:avLst/>
          </a:prstGeom>
          <a:noFill/>
        </p:spPr>
        <p:txBody>
          <a:bodyPr wrap="square" rtlCol="0">
            <a:spAutoFit/>
          </a:bodyPr>
          <a:lstStyle/>
          <a:p>
            <a:r>
              <a:rPr lang="en-US" altLang="zh-CN" sz="2800" dirty="0"/>
              <a:t>6</a:t>
            </a:r>
            <a:r>
              <a:rPr lang="zh-CN" altLang="en-US" sz="2800" dirty="0"/>
              <a:t>、</a:t>
            </a:r>
            <a:r>
              <a:rPr lang="en-US" altLang="zh-CN" sz="2800" dirty="0"/>
              <a:t>Walk error correction</a:t>
            </a:r>
          </a:p>
        </p:txBody>
      </p:sp>
      <p:pic>
        <p:nvPicPr>
          <p:cNvPr id="5" name="图片 4" descr="图示&#10;&#10;描述已自动生成">
            <a:extLst>
              <a:ext uri="{FF2B5EF4-FFF2-40B4-BE49-F238E27FC236}">
                <a16:creationId xmlns:a16="http://schemas.microsoft.com/office/drawing/2014/main" id="{356600DA-ABC1-AED4-B0D0-A2127E318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150" y="996011"/>
            <a:ext cx="7333784" cy="2829846"/>
          </a:xfrm>
          <a:prstGeom prst="rect">
            <a:avLst/>
          </a:prstGeom>
        </p:spPr>
      </p:pic>
      <p:sp>
        <p:nvSpPr>
          <p:cNvPr id="7" name="文本框 6">
            <a:extLst>
              <a:ext uri="{FF2B5EF4-FFF2-40B4-BE49-F238E27FC236}">
                <a16:creationId xmlns:a16="http://schemas.microsoft.com/office/drawing/2014/main" id="{1D44676C-FB88-0DE9-6491-C4F6FAA64683}"/>
              </a:ext>
            </a:extLst>
          </p:cNvPr>
          <p:cNvSpPr txBox="1"/>
          <p:nvPr/>
        </p:nvSpPr>
        <p:spPr>
          <a:xfrm>
            <a:off x="2716822" y="3927902"/>
            <a:ext cx="6096698" cy="2862322"/>
          </a:xfrm>
          <a:prstGeom prst="rect">
            <a:avLst/>
          </a:prstGeom>
          <a:noFill/>
        </p:spPr>
        <p:txBody>
          <a:bodyPr wrap="square" rtlCol="0">
            <a:spAutoFit/>
          </a:bodyPr>
          <a:lstStyle>
            <a:defPPr>
              <a:defRPr lang="zh-CN"/>
            </a:defPPr>
            <a:lvl1pPr marL="285750" indent="-285750">
              <a:buFont typeface="Arial" panose="020B0604020202020204" pitchFamily="34" charset="0"/>
              <a:buChar char="•"/>
              <a:defRPr/>
            </a:lvl1pPr>
          </a:lstStyle>
          <a:p>
            <a:r>
              <a:rPr lang="en-US" altLang="zh-CN" dirty="0"/>
              <a:t>Time-of-flight lidar systems measure pulse-return time of arrival based on the transition of the pulse return’s rising edge through a detection threshold. These systems are subject to systematic range error, termed </a:t>
            </a:r>
            <a:r>
              <a:rPr lang="en-US" altLang="zh-CN" b="1" dirty="0"/>
              <a:t>range walk</a:t>
            </a:r>
            <a:r>
              <a:rPr lang="en-US" altLang="zh-CN" dirty="0"/>
              <a:t>, caused by variations in pulse-return amplitude: For two otherwise identical pulse returns of differing amplitude that are both strong enough to exceed a fixed detection threshold, the rising edge of the weaker pulse return will cross the threshold at a time closer to the center of the pulse than the rising edge of the stronger pulse return.</a:t>
            </a:r>
            <a:endParaRPr lang="zh-CN" altLang="en-US" dirty="0"/>
          </a:p>
        </p:txBody>
      </p:sp>
    </p:spTree>
    <p:extLst>
      <p:ext uri="{BB962C8B-B14F-4D97-AF65-F5344CB8AC3E}">
        <p14:creationId xmlns:p14="http://schemas.microsoft.com/office/powerpoint/2010/main" val="203423544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1D5B2EA5-75C5-0723-95D9-964ED4A0DEC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ECED75-5075-8B88-CDD9-59EBB0094BC9}"/>
              </a:ext>
            </a:extLst>
          </p:cNvPr>
          <p:cNvSpPr>
            <a:spLocks noGrp="1"/>
          </p:cNvSpPr>
          <p:nvPr>
            <p:ph type="sldNum" sz="quarter" idx="12"/>
          </p:nvPr>
        </p:nvSpPr>
        <p:spPr/>
        <p:txBody>
          <a:bodyPr/>
          <a:lstStyle/>
          <a:p>
            <a:fld id="{13629293-BEE0-412A-8EA1-B5BEBFC60FB6}" type="slidenum">
              <a:rPr lang="zh-CN" altLang="en-US" smtClean="0"/>
              <a:t>15</a:t>
            </a:fld>
            <a:endParaRPr lang="zh-CN" altLang="en-US"/>
          </a:p>
        </p:txBody>
      </p:sp>
      <p:sp>
        <p:nvSpPr>
          <p:cNvPr id="3" name="文本框 2">
            <a:extLst>
              <a:ext uri="{FF2B5EF4-FFF2-40B4-BE49-F238E27FC236}">
                <a16:creationId xmlns:a16="http://schemas.microsoft.com/office/drawing/2014/main" id="{D2495DE4-9B7A-12D9-8DBB-3200DC470781}"/>
              </a:ext>
            </a:extLst>
          </p:cNvPr>
          <p:cNvSpPr txBox="1"/>
          <p:nvPr/>
        </p:nvSpPr>
        <p:spPr>
          <a:xfrm>
            <a:off x="281354" y="241782"/>
            <a:ext cx="4492869" cy="523220"/>
          </a:xfrm>
          <a:prstGeom prst="rect">
            <a:avLst/>
          </a:prstGeom>
          <a:noFill/>
        </p:spPr>
        <p:txBody>
          <a:bodyPr wrap="square" rtlCol="0">
            <a:spAutoFit/>
          </a:bodyPr>
          <a:lstStyle/>
          <a:p>
            <a:r>
              <a:rPr lang="en-US" altLang="zh-CN" sz="2800" dirty="0"/>
              <a:t>7</a:t>
            </a:r>
            <a:r>
              <a:rPr lang="zh-CN" altLang="en-US" sz="2800" dirty="0"/>
              <a:t>、</a:t>
            </a:r>
            <a:r>
              <a:rPr lang="en-US" altLang="zh-CN" sz="2800" dirty="0"/>
              <a:t>To be continued</a:t>
            </a:r>
            <a:endParaRPr lang="zh-CN" altLang="en-US" sz="2800" dirty="0"/>
          </a:p>
        </p:txBody>
      </p:sp>
      <p:sp>
        <p:nvSpPr>
          <p:cNvPr id="7" name="文本框 6">
            <a:extLst>
              <a:ext uri="{FF2B5EF4-FFF2-40B4-BE49-F238E27FC236}">
                <a16:creationId xmlns:a16="http://schemas.microsoft.com/office/drawing/2014/main" id="{3171F571-991A-604A-8FB7-C9D59DAC05FB}"/>
              </a:ext>
            </a:extLst>
          </p:cNvPr>
          <p:cNvSpPr txBox="1"/>
          <p:nvPr/>
        </p:nvSpPr>
        <p:spPr>
          <a:xfrm>
            <a:off x="3477358" y="2576146"/>
            <a:ext cx="3837910" cy="584775"/>
          </a:xfrm>
          <a:prstGeom prst="rect">
            <a:avLst/>
          </a:prstGeom>
          <a:noFill/>
        </p:spPr>
        <p:txBody>
          <a:bodyPr wrap="none" rtlCol="0">
            <a:spAutoFit/>
          </a:bodyPr>
          <a:lstStyle/>
          <a:p>
            <a:r>
              <a:rPr lang="en-US" altLang="zh-CN" sz="3200"/>
              <a:t>Thanks for watching!</a:t>
            </a:r>
            <a:endParaRPr lang="zh-CN" altLang="en-US" sz="3200" dirty="0"/>
          </a:p>
        </p:txBody>
      </p:sp>
      <p:sp>
        <p:nvSpPr>
          <p:cNvPr id="9" name="文本框 8">
            <a:extLst>
              <a:ext uri="{FF2B5EF4-FFF2-40B4-BE49-F238E27FC236}">
                <a16:creationId xmlns:a16="http://schemas.microsoft.com/office/drawing/2014/main" id="{CB137116-8388-8516-F56A-4C6662B65220}"/>
              </a:ext>
            </a:extLst>
          </p:cNvPr>
          <p:cNvSpPr txBox="1"/>
          <p:nvPr/>
        </p:nvSpPr>
        <p:spPr>
          <a:xfrm>
            <a:off x="4774223" y="5816084"/>
            <a:ext cx="6095266" cy="369332"/>
          </a:xfrm>
          <a:prstGeom prst="rect">
            <a:avLst/>
          </a:prstGeom>
          <a:noFill/>
        </p:spPr>
        <p:txBody>
          <a:bodyPr wrap="square">
            <a:spAutoFit/>
          </a:bodyPr>
          <a:lstStyle/>
          <a:p>
            <a:r>
              <a:rPr lang="zh-CN" altLang="en-US" dirty="0"/>
              <a:t>https://github.com/SeerLikeJazz/Mems-Lidar-GraphicFrame</a:t>
            </a:r>
          </a:p>
        </p:txBody>
      </p:sp>
      <p:sp>
        <p:nvSpPr>
          <p:cNvPr id="11" name="文本框 10">
            <a:extLst>
              <a:ext uri="{FF2B5EF4-FFF2-40B4-BE49-F238E27FC236}">
                <a16:creationId xmlns:a16="http://schemas.microsoft.com/office/drawing/2014/main" id="{88F36262-951C-AD7B-38A9-1CE6AFB008D7}"/>
              </a:ext>
            </a:extLst>
          </p:cNvPr>
          <p:cNvSpPr txBox="1"/>
          <p:nvPr/>
        </p:nvSpPr>
        <p:spPr>
          <a:xfrm>
            <a:off x="4774223" y="5466487"/>
            <a:ext cx="7336081" cy="369332"/>
          </a:xfrm>
          <a:prstGeom prst="rect">
            <a:avLst/>
          </a:prstGeom>
          <a:noFill/>
        </p:spPr>
        <p:txBody>
          <a:bodyPr wrap="square">
            <a:spAutoFit/>
          </a:bodyPr>
          <a:lstStyle/>
          <a:p>
            <a:r>
              <a:rPr lang="zh-CN" altLang="en-US"/>
              <a:t>https://github.com/SeerLikeJazz/MEMS_mirror_control_firmware</a:t>
            </a:r>
            <a:endParaRPr lang="zh-CN" altLang="en-US" dirty="0"/>
          </a:p>
        </p:txBody>
      </p:sp>
      <p:sp>
        <p:nvSpPr>
          <p:cNvPr id="13" name="文本框 12">
            <a:extLst>
              <a:ext uri="{FF2B5EF4-FFF2-40B4-BE49-F238E27FC236}">
                <a16:creationId xmlns:a16="http://schemas.microsoft.com/office/drawing/2014/main" id="{72555041-78D0-4B23-9893-49EDE8A08585}"/>
              </a:ext>
            </a:extLst>
          </p:cNvPr>
          <p:cNvSpPr txBox="1"/>
          <p:nvPr/>
        </p:nvSpPr>
        <p:spPr>
          <a:xfrm>
            <a:off x="4774223" y="5097155"/>
            <a:ext cx="6095266" cy="369332"/>
          </a:xfrm>
          <a:prstGeom prst="rect">
            <a:avLst/>
          </a:prstGeom>
          <a:noFill/>
        </p:spPr>
        <p:txBody>
          <a:bodyPr wrap="square">
            <a:spAutoFit/>
          </a:bodyPr>
          <a:lstStyle/>
          <a:p>
            <a:r>
              <a:rPr lang="zh-CN" altLang="en-US" dirty="0"/>
              <a:t>https://github.com/SeerLikeJazz/LiDAR_TDC</a:t>
            </a:r>
          </a:p>
        </p:txBody>
      </p:sp>
      <p:sp>
        <p:nvSpPr>
          <p:cNvPr id="5" name="文本框 4">
            <a:extLst>
              <a:ext uri="{FF2B5EF4-FFF2-40B4-BE49-F238E27FC236}">
                <a16:creationId xmlns:a16="http://schemas.microsoft.com/office/drawing/2014/main" id="{FF0BF822-70A1-0747-B193-F9D6C377222D}"/>
              </a:ext>
            </a:extLst>
          </p:cNvPr>
          <p:cNvSpPr txBox="1"/>
          <p:nvPr/>
        </p:nvSpPr>
        <p:spPr>
          <a:xfrm>
            <a:off x="4774223" y="6185416"/>
            <a:ext cx="6096698" cy="369332"/>
          </a:xfrm>
          <a:prstGeom prst="rect">
            <a:avLst/>
          </a:prstGeom>
          <a:noFill/>
        </p:spPr>
        <p:txBody>
          <a:bodyPr wrap="square">
            <a:spAutoFit/>
          </a:bodyPr>
          <a:lstStyle/>
          <a:p>
            <a:r>
              <a:rPr lang="en-US" altLang="zh-CN" b="1" dirty="0"/>
              <a:t>Personal website</a:t>
            </a:r>
            <a:r>
              <a:rPr lang="en-US" altLang="zh-CN" dirty="0"/>
              <a:t>: </a:t>
            </a:r>
            <a:r>
              <a:rPr lang="zh-CN" altLang="en-US" dirty="0"/>
              <a:t>https://seerlikejazz.github.io/</a:t>
            </a:r>
          </a:p>
        </p:txBody>
      </p:sp>
    </p:spTree>
    <p:extLst>
      <p:ext uri="{BB962C8B-B14F-4D97-AF65-F5344CB8AC3E}">
        <p14:creationId xmlns:p14="http://schemas.microsoft.com/office/powerpoint/2010/main" val="176874334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7000"/>
            <a:lum/>
          </a:blip>
          <a:srcRect/>
          <a:tile tx="0" ty="0" sx="100000" sy="100000" flip="none" algn="tl"/>
        </a:blip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BBF246-4B8F-2796-87A0-2011DC0F394E}"/>
              </a:ext>
            </a:extLst>
          </p:cNvPr>
          <p:cNvSpPr>
            <a:spLocks noGrp="1"/>
          </p:cNvSpPr>
          <p:nvPr>
            <p:ph type="sldNum" sz="quarter" idx="12"/>
          </p:nvPr>
        </p:nvSpPr>
        <p:spPr/>
        <p:txBody>
          <a:bodyPr/>
          <a:lstStyle/>
          <a:p>
            <a:fld id="{13629293-BEE0-412A-8EA1-B5BEBFC60FB6}" type="slidenum">
              <a:rPr lang="zh-CN" altLang="en-US" smtClean="0"/>
              <a:pPr/>
              <a:t>2</a:t>
            </a:fld>
            <a:endParaRPr lang="zh-CN" altLang="en-US"/>
          </a:p>
        </p:txBody>
      </p:sp>
      <p:sp>
        <p:nvSpPr>
          <p:cNvPr id="3" name="文本框 2">
            <a:extLst>
              <a:ext uri="{FF2B5EF4-FFF2-40B4-BE49-F238E27FC236}">
                <a16:creationId xmlns:a16="http://schemas.microsoft.com/office/drawing/2014/main" id="{41FDC5B4-D6EE-B381-ABCF-F832FF486272}"/>
              </a:ext>
            </a:extLst>
          </p:cNvPr>
          <p:cNvSpPr txBox="1"/>
          <p:nvPr/>
        </p:nvSpPr>
        <p:spPr>
          <a:xfrm>
            <a:off x="2914650" y="839659"/>
            <a:ext cx="4492869" cy="369332"/>
          </a:xfrm>
          <a:prstGeom prst="rect">
            <a:avLst/>
          </a:prstGeom>
          <a:noFill/>
        </p:spPr>
        <p:txBody>
          <a:bodyPr wrap="square" rtlCol="0">
            <a:spAutoFit/>
          </a:bodyPr>
          <a:lstStyle/>
          <a:p>
            <a:r>
              <a:rPr lang="en-US" altLang="zh-CN" dirty="0"/>
              <a:t>1</a:t>
            </a:r>
            <a:r>
              <a:rPr lang="zh-CN" altLang="en-US" dirty="0"/>
              <a:t>、</a:t>
            </a:r>
            <a:r>
              <a:rPr lang="en-US" altLang="zh-CN" dirty="0"/>
              <a:t>MEMS mirror control</a:t>
            </a:r>
            <a:endParaRPr lang="zh-CN" altLang="en-US" dirty="0"/>
          </a:p>
        </p:txBody>
      </p:sp>
      <p:sp>
        <p:nvSpPr>
          <p:cNvPr id="4" name="文本框 3">
            <a:extLst>
              <a:ext uri="{FF2B5EF4-FFF2-40B4-BE49-F238E27FC236}">
                <a16:creationId xmlns:a16="http://schemas.microsoft.com/office/drawing/2014/main" id="{87F27270-1911-D373-33A3-2B861483B322}"/>
              </a:ext>
            </a:extLst>
          </p:cNvPr>
          <p:cNvSpPr txBox="1"/>
          <p:nvPr/>
        </p:nvSpPr>
        <p:spPr>
          <a:xfrm>
            <a:off x="2914650" y="1554767"/>
            <a:ext cx="4492869" cy="369332"/>
          </a:xfrm>
          <a:prstGeom prst="rect">
            <a:avLst/>
          </a:prstGeom>
          <a:noFill/>
        </p:spPr>
        <p:txBody>
          <a:bodyPr wrap="square" rtlCol="0">
            <a:spAutoFit/>
          </a:bodyPr>
          <a:lstStyle/>
          <a:p>
            <a:r>
              <a:rPr lang="en-US" altLang="zh-CN" dirty="0"/>
              <a:t>2</a:t>
            </a:r>
            <a:r>
              <a:rPr lang="zh-CN" altLang="en-US" dirty="0"/>
              <a:t>、</a:t>
            </a:r>
            <a:r>
              <a:rPr lang="en-US" altLang="zh-CN" dirty="0"/>
              <a:t> Pulse laser driver</a:t>
            </a:r>
            <a:endParaRPr lang="zh-CN" altLang="en-US" dirty="0"/>
          </a:p>
        </p:txBody>
      </p:sp>
      <p:sp>
        <p:nvSpPr>
          <p:cNvPr id="5" name="文本框 4">
            <a:extLst>
              <a:ext uri="{FF2B5EF4-FFF2-40B4-BE49-F238E27FC236}">
                <a16:creationId xmlns:a16="http://schemas.microsoft.com/office/drawing/2014/main" id="{9CD3978E-5CA9-037F-9E16-BFB96CB13A3B}"/>
              </a:ext>
            </a:extLst>
          </p:cNvPr>
          <p:cNvSpPr txBox="1"/>
          <p:nvPr/>
        </p:nvSpPr>
        <p:spPr>
          <a:xfrm>
            <a:off x="2914649" y="2269875"/>
            <a:ext cx="4492869" cy="369332"/>
          </a:xfrm>
          <a:prstGeom prst="rect">
            <a:avLst/>
          </a:prstGeom>
          <a:noFill/>
        </p:spPr>
        <p:txBody>
          <a:bodyPr wrap="square" rtlCol="0">
            <a:spAutoFit/>
          </a:bodyPr>
          <a:lstStyle/>
          <a:p>
            <a:r>
              <a:rPr lang="en-US" altLang="zh-CN" dirty="0"/>
              <a:t>3</a:t>
            </a:r>
            <a:r>
              <a:rPr lang="zh-CN" altLang="en-US" dirty="0"/>
              <a:t>、</a:t>
            </a:r>
            <a:r>
              <a:rPr lang="en-US" altLang="zh-CN" dirty="0"/>
              <a:t>APD detector</a:t>
            </a:r>
            <a:endParaRPr lang="zh-CN" altLang="en-US" dirty="0"/>
          </a:p>
        </p:txBody>
      </p:sp>
      <p:sp>
        <p:nvSpPr>
          <p:cNvPr id="6" name="文本框 5">
            <a:extLst>
              <a:ext uri="{FF2B5EF4-FFF2-40B4-BE49-F238E27FC236}">
                <a16:creationId xmlns:a16="http://schemas.microsoft.com/office/drawing/2014/main" id="{0CFABAEB-CB71-00EA-F6EA-9B57D7AE8FE5}"/>
              </a:ext>
            </a:extLst>
          </p:cNvPr>
          <p:cNvSpPr txBox="1"/>
          <p:nvPr/>
        </p:nvSpPr>
        <p:spPr>
          <a:xfrm>
            <a:off x="2914648" y="2984983"/>
            <a:ext cx="4492869" cy="369332"/>
          </a:xfrm>
          <a:prstGeom prst="rect">
            <a:avLst/>
          </a:prstGeom>
          <a:noFill/>
        </p:spPr>
        <p:txBody>
          <a:bodyPr wrap="square" rtlCol="0">
            <a:spAutoFit/>
          </a:bodyPr>
          <a:lstStyle/>
          <a:p>
            <a:r>
              <a:rPr lang="en-US" altLang="zh-CN" dirty="0"/>
              <a:t>4</a:t>
            </a:r>
            <a:r>
              <a:rPr lang="zh-CN" altLang="en-US" dirty="0"/>
              <a:t>、</a:t>
            </a:r>
            <a:r>
              <a:rPr lang="en-US" altLang="zh-CN" dirty="0"/>
              <a:t>TDC</a:t>
            </a:r>
            <a:r>
              <a:rPr lang="zh-CN" altLang="en-US" dirty="0"/>
              <a:t> </a:t>
            </a:r>
            <a:r>
              <a:rPr lang="en-US" altLang="zh-CN" dirty="0"/>
              <a:t>driver</a:t>
            </a:r>
            <a:endParaRPr lang="zh-CN" altLang="en-US" dirty="0"/>
          </a:p>
        </p:txBody>
      </p:sp>
      <p:sp>
        <p:nvSpPr>
          <p:cNvPr id="7" name="文本框 6">
            <a:extLst>
              <a:ext uri="{FF2B5EF4-FFF2-40B4-BE49-F238E27FC236}">
                <a16:creationId xmlns:a16="http://schemas.microsoft.com/office/drawing/2014/main" id="{5167D785-96C6-2D74-8A00-1A65C2AC50C6}"/>
              </a:ext>
            </a:extLst>
          </p:cNvPr>
          <p:cNvSpPr txBox="1"/>
          <p:nvPr/>
        </p:nvSpPr>
        <p:spPr>
          <a:xfrm>
            <a:off x="2914648" y="4415199"/>
            <a:ext cx="4492869" cy="369332"/>
          </a:xfrm>
          <a:prstGeom prst="rect">
            <a:avLst/>
          </a:prstGeom>
          <a:noFill/>
        </p:spPr>
        <p:txBody>
          <a:bodyPr wrap="square" rtlCol="0">
            <a:spAutoFit/>
          </a:bodyPr>
          <a:lstStyle/>
          <a:p>
            <a:r>
              <a:rPr lang="en-US" altLang="zh-CN" dirty="0"/>
              <a:t>6</a:t>
            </a:r>
            <a:r>
              <a:rPr lang="zh-CN" altLang="en-US" dirty="0"/>
              <a:t>、</a:t>
            </a:r>
            <a:r>
              <a:rPr lang="en-US" altLang="zh-CN" dirty="0"/>
              <a:t>Walk error correction</a:t>
            </a:r>
            <a:endParaRPr lang="zh-CN" altLang="en-US" dirty="0"/>
          </a:p>
        </p:txBody>
      </p:sp>
      <p:sp>
        <p:nvSpPr>
          <p:cNvPr id="8" name="文本框 7">
            <a:extLst>
              <a:ext uri="{FF2B5EF4-FFF2-40B4-BE49-F238E27FC236}">
                <a16:creationId xmlns:a16="http://schemas.microsoft.com/office/drawing/2014/main" id="{6261D243-4BC6-4713-D976-B3B7DE66061E}"/>
              </a:ext>
            </a:extLst>
          </p:cNvPr>
          <p:cNvSpPr txBox="1"/>
          <p:nvPr/>
        </p:nvSpPr>
        <p:spPr>
          <a:xfrm>
            <a:off x="2914647" y="5130307"/>
            <a:ext cx="4492869" cy="369332"/>
          </a:xfrm>
          <a:prstGeom prst="rect">
            <a:avLst/>
          </a:prstGeom>
          <a:noFill/>
        </p:spPr>
        <p:txBody>
          <a:bodyPr wrap="square" rtlCol="0">
            <a:spAutoFit/>
          </a:bodyPr>
          <a:lstStyle/>
          <a:p>
            <a:r>
              <a:rPr lang="en-US" altLang="zh-CN" dirty="0"/>
              <a:t>7</a:t>
            </a:r>
            <a:r>
              <a:rPr lang="zh-CN" altLang="en-US" dirty="0"/>
              <a:t>、</a:t>
            </a:r>
            <a:r>
              <a:rPr lang="en-US" altLang="zh-CN" dirty="0"/>
              <a:t>To be continued</a:t>
            </a:r>
            <a:endParaRPr lang="zh-CN" altLang="en-US" dirty="0"/>
          </a:p>
        </p:txBody>
      </p:sp>
      <p:sp>
        <p:nvSpPr>
          <p:cNvPr id="10" name="文本框 9">
            <a:extLst>
              <a:ext uri="{FF2B5EF4-FFF2-40B4-BE49-F238E27FC236}">
                <a16:creationId xmlns:a16="http://schemas.microsoft.com/office/drawing/2014/main" id="{735A01FA-9A3A-B0E6-07DC-0903B76A8B11}"/>
              </a:ext>
            </a:extLst>
          </p:cNvPr>
          <p:cNvSpPr txBox="1"/>
          <p:nvPr/>
        </p:nvSpPr>
        <p:spPr>
          <a:xfrm>
            <a:off x="2914648" y="3700091"/>
            <a:ext cx="4492869" cy="369332"/>
          </a:xfrm>
          <a:prstGeom prst="rect">
            <a:avLst/>
          </a:prstGeom>
          <a:noFill/>
        </p:spPr>
        <p:txBody>
          <a:bodyPr wrap="square" rtlCol="0">
            <a:spAutoFit/>
          </a:bodyPr>
          <a:lstStyle/>
          <a:p>
            <a:r>
              <a:rPr lang="en-US" altLang="zh-CN" dirty="0"/>
              <a:t>5</a:t>
            </a:r>
            <a:r>
              <a:rPr lang="zh-CN" altLang="en-US" dirty="0"/>
              <a:t>、</a:t>
            </a:r>
            <a:r>
              <a:rPr lang="en-US" altLang="zh-CN" dirty="0"/>
              <a:t>Preliminary assembly and testing</a:t>
            </a:r>
            <a:endParaRPr lang="zh-CN" altLang="en-US" dirty="0"/>
          </a:p>
        </p:txBody>
      </p:sp>
    </p:spTree>
    <p:extLst>
      <p:ext uri="{BB962C8B-B14F-4D97-AF65-F5344CB8AC3E}">
        <p14:creationId xmlns:p14="http://schemas.microsoft.com/office/powerpoint/2010/main" val="54358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7000"/>
            <a:lum/>
          </a:blip>
          <a:srcRect/>
          <a:tile tx="0" ty="0" sx="100000" sy="100000" flip="none" algn="tl"/>
        </a:blipFill>
        <a:effectLst/>
      </p:bgPr>
    </p:bg>
    <p:spTree>
      <p:nvGrpSpPr>
        <p:cNvPr id="1" name="">
          <a:extLst>
            <a:ext uri="{FF2B5EF4-FFF2-40B4-BE49-F238E27FC236}">
              <a16:creationId xmlns:a16="http://schemas.microsoft.com/office/drawing/2014/main" id="{A03AA0A7-6095-163F-7121-633DB3FE849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B4945F-51A3-55C4-457C-214375DB1EB8}"/>
              </a:ext>
            </a:extLst>
          </p:cNvPr>
          <p:cNvSpPr>
            <a:spLocks noGrp="1"/>
          </p:cNvSpPr>
          <p:nvPr>
            <p:ph type="sldNum" sz="quarter" idx="12"/>
          </p:nvPr>
        </p:nvSpPr>
        <p:spPr/>
        <p:txBody>
          <a:bodyPr/>
          <a:lstStyle/>
          <a:p>
            <a:fld id="{13629293-BEE0-412A-8EA1-B5BEBFC60FB6}" type="slidenum">
              <a:rPr lang="zh-CN" altLang="en-US" smtClean="0"/>
              <a:t>3</a:t>
            </a:fld>
            <a:endParaRPr lang="zh-CN" altLang="en-US"/>
          </a:p>
        </p:txBody>
      </p:sp>
      <p:sp>
        <p:nvSpPr>
          <p:cNvPr id="3" name="文本框 2">
            <a:extLst>
              <a:ext uri="{FF2B5EF4-FFF2-40B4-BE49-F238E27FC236}">
                <a16:creationId xmlns:a16="http://schemas.microsoft.com/office/drawing/2014/main" id="{3B5226D3-8634-A453-657F-3E6B2F71DAC4}"/>
              </a:ext>
            </a:extLst>
          </p:cNvPr>
          <p:cNvSpPr txBox="1"/>
          <p:nvPr/>
        </p:nvSpPr>
        <p:spPr>
          <a:xfrm>
            <a:off x="281354" y="241782"/>
            <a:ext cx="4492869" cy="523220"/>
          </a:xfrm>
          <a:prstGeom prst="rect">
            <a:avLst/>
          </a:prstGeom>
          <a:noFill/>
        </p:spPr>
        <p:txBody>
          <a:bodyPr wrap="square" rtlCol="0">
            <a:spAutoFit/>
          </a:bodyPr>
          <a:lstStyle/>
          <a:p>
            <a:r>
              <a:rPr lang="en-US" altLang="zh-CN" sz="2800" dirty="0"/>
              <a:t>1</a:t>
            </a:r>
            <a:r>
              <a:rPr lang="zh-CN" altLang="en-US" sz="2800" dirty="0"/>
              <a:t>、</a:t>
            </a:r>
            <a:r>
              <a:rPr lang="en-US" altLang="zh-CN" sz="2800" dirty="0"/>
              <a:t>MEMS mirror control</a:t>
            </a:r>
            <a:endParaRPr lang="zh-CN" altLang="en-US" sz="2800" dirty="0"/>
          </a:p>
        </p:txBody>
      </p:sp>
      <p:pic>
        <p:nvPicPr>
          <p:cNvPr id="15" name="IMG_0755">
            <a:hlinkClick r:id="" action="ppaction://media"/>
            <a:extLst>
              <a:ext uri="{FF2B5EF4-FFF2-40B4-BE49-F238E27FC236}">
                <a16:creationId xmlns:a16="http://schemas.microsoft.com/office/drawing/2014/main" id="{D9CA109D-62BC-56BB-B8B9-A17635B0A24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07894" y="1568172"/>
            <a:ext cx="5231460" cy="2942696"/>
          </a:xfrm>
          <a:prstGeom prst="rect">
            <a:avLst/>
          </a:prstGeom>
        </p:spPr>
      </p:pic>
      <p:pic>
        <p:nvPicPr>
          <p:cNvPr id="19" name="图片 18" descr="电子仪器&#10;&#10;描述已自动生成">
            <a:extLst>
              <a:ext uri="{FF2B5EF4-FFF2-40B4-BE49-F238E27FC236}">
                <a16:creationId xmlns:a16="http://schemas.microsoft.com/office/drawing/2014/main" id="{5DCF091A-963F-2296-2979-AFCCA2F93D3A}"/>
              </a:ext>
            </a:extLst>
          </p:cNvPr>
          <p:cNvPicPr>
            <a:picLocks noChangeAspect="1"/>
          </p:cNvPicPr>
          <p:nvPr/>
        </p:nvPicPr>
        <p:blipFill rotWithShape="1">
          <a:blip r:embed="rId7">
            <a:extLst>
              <a:ext uri="{28A0092B-C50C-407E-A947-70E740481C1C}">
                <a14:useLocalDpi xmlns:a14="http://schemas.microsoft.com/office/drawing/2010/main" val="0"/>
              </a:ext>
            </a:extLst>
          </a:blip>
          <a:srcRect l="11752" t="1864" r="19932" b="727"/>
          <a:stretch/>
        </p:blipFill>
        <p:spPr>
          <a:xfrm rot="16200000">
            <a:off x="7767046" y="242323"/>
            <a:ext cx="2942694" cy="5594391"/>
          </a:xfrm>
          <a:prstGeom prst="rect">
            <a:avLst/>
          </a:prstGeom>
        </p:spPr>
      </p:pic>
      <p:sp>
        <p:nvSpPr>
          <p:cNvPr id="20" name="文本框 19">
            <a:extLst>
              <a:ext uri="{FF2B5EF4-FFF2-40B4-BE49-F238E27FC236}">
                <a16:creationId xmlns:a16="http://schemas.microsoft.com/office/drawing/2014/main" id="{587BCF8D-02BF-5137-8851-EB0A6A99FFB8}"/>
              </a:ext>
            </a:extLst>
          </p:cNvPr>
          <p:cNvSpPr txBox="1"/>
          <p:nvPr/>
        </p:nvSpPr>
        <p:spPr>
          <a:xfrm>
            <a:off x="2750405" y="4632146"/>
            <a:ext cx="683200" cy="307777"/>
          </a:xfrm>
          <a:prstGeom prst="rect">
            <a:avLst/>
          </a:prstGeom>
          <a:noFill/>
        </p:spPr>
        <p:txBody>
          <a:bodyPr wrap="none" rtlCol="0">
            <a:spAutoFit/>
          </a:bodyPr>
          <a:lstStyle/>
          <a:p>
            <a:r>
              <a:rPr lang="en-US" altLang="zh-CN" sz="1400" dirty="0"/>
              <a:t>Video </a:t>
            </a:r>
            <a:endParaRPr lang="zh-CN" altLang="en-US" sz="1400" dirty="0"/>
          </a:p>
        </p:txBody>
      </p:sp>
      <p:sp>
        <p:nvSpPr>
          <p:cNvPr id="21" name="文本框 20">
            <a:extLst>
              <a:ext uri="{FF2B5EF4-FFF2-40B4-BE49-F238E27FC236}">
                <a16:creationId xmlns:a16="http://schemas.microsoft.com/office/drawing/2014/main" id="{5911665C-C943-84E5-0F9E-DDD478E13F89}"/>
              </a:ext>
            </a:extLst>
          </p:cNvPr>
          <p:cNvSpPr txBox="1"/>
          <p:nvPr/>
        </p:nvSpPr>
        <p:spPr>
          <a:xfrm>
            <a:off x="898308" y="5012683"/>
            <a:ext cx="4650632" cy="307777"/>
          </a:xfrm>
          <a:prstGeom prst="rect">
            <a:avLst/>
          </a:prstGeom>
          <a:noFill/>
        </p:spPr>
        <p:txBody>
          <a:bodyPr wrap="none" rtlCol="0">
            <a:spAutoFit/>
          </a:bodyPr>
          <a:lstStyle/>
          <a:p>
            <a:r>
              <a:rPr lang="en-US" altLang="zh-CN" sz="1400" dirty="0"/>
              <a:t>Build the drive control and test circuit of the MEMS mirror</a:t>
            </a:r>
            <a:endParaRPr lang="zh-CN" altLang="en-US" sz="1400" dirty="0"/>
          </a:p>
        </p:txBody>
      </p:sp>
      <p:sp>
        <p:nvSpPr>
          <p:cNvPr id="22" name="文本框 21">
            <a:extLst>
              <a:ext uri="{FF2B5EF4-FFF2-40B4-BE49-F238E27FC236}">
                <a16:creationId xmlns:a16="http://schemas.microsoft.com/office/drawing/2014/main" id="{658E1A81-7ED2-E798-8BBE-F2C5185C331D}"/>
              </a:ext>
            </a:extLst>
          </p:cNvPr>
          <p:cNvSpPr txBox="1"/>
          <p:nvPr/>
        </p:nvSpPr>
        <p:spPr>
          <a:xfrm>
            <a:off x="6345302" y="5017333"/>
            <a:ext cx="5884944" cy="307777"/>
          </a:xfrm>
          <a:prstGeom prst="rect">
            <a:avLst/>
          </a:prstGeom>
          <a:noFill/>
        </p:spPr>
        <p:txBody>
          <a:bodyPr wrap="none" rtlCol="0">
            <a:spAutoFit/>
          </a:bodyPr>
          <a:lstStyle/>
          <a:p>
            <a:r>
              <a:rPr lang="en-US" altLang="zh-CN" sz="1400" dirty="0"/>
              <a:t>the first version of the mirror control and feedback signal collection circuit</a:t>
            </a:r>
            <a:endParaRPr lang="zh-CN" altLang="en-US" sz="1400" dirty="0"/>
          </a:p>
        </p:txBody>
      </p:sp>
    </p:spTree>
    <p:extLst>
      <p:ext uri="{BB962C8B-B14F-4D97-AF65-F5344CB8AC3E}">
        <p14:creationId xmlns:p14="http://schemas.microsoft.com/office/powerpoint/2010/main" val="27765831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3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7000"/>
            <a:lum/>
          </a:blip>
          <a:srcRect/>
          <a:tile tx="0" ty="0" sx="100000" sy="100000" flip="none" algn="tl"/>
        </a:blipFill>
        <a:effectLst/>
      </p:bgPr>
    </p:bg>
    <p:spTree>
      <p:nvGrpSpPr>
        <p:cNvPr id="1" name="">
          <a:extLst>
            <a:ext uri="{FF2B5EF4-FFF2-40B4-BE49-F238E27FC236}">
              <a16:creationId xmlns:a16="http://schemas.microsoft.com/office/drawing/2014/main" id="{2B7D613C-7676-B9C9-6E2D-612471834B3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35EE68-95C4-F7BE-2299-08CB89F92587}"/>
              </a:ext>
            </a:extLst>
          </p:cNvPr>
          <p:cNvSpPr>
            <a:spLocks noGrp="1"/>
          </p:cNvSpPr>
          <p:nvPr>
            <p:ph type="sldNum" sz="quarter" idx="12"/>
          </p:nvPr>
        </p:nvSpPr>
        <p:spPr/>
        <p:txBody>
          <a:bodyPr/>
          <a:lstStyle/>
          <a:p>
            <a:fld id="{13629293-BEE0-412A-8EA1-B5BEBFC60FB6}" type="slidenum">
              <a:rPr lang="zh-CN" altLang="en-US" smtClean="0"/>
              <a:t>4</a:t>
            </a:fld>
            <a:endParaRPr lang="zh-CN" altLang="en-US"/>
          </a:p>
        </p:txBody>
      </p:sp>
      <p:pic>
        <p:nvPicPr>
          <p:cNvPr id="4" name="IMG_0855">
            <a:hlinkClick r:id="" action="ppaction://media"/>
            <a:extLst>
              <a:ext uri="{FF2B5EF4-FFF2-40B4-BE49-F238E27FC236}">
                <a16:creationId xmlns:a16="http://schemas.microsoft.com/office/drawing/2014/main" id="{A4A7A30A-904F-FAC0-65AC-E9DCE41AB23A}"/>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922375" y="241782"/>
            <a:ext cx="3191690" cy="5674115"/>
          </a:xfrm>
          <a:prstGeom prst="rect">
            <a:avLst/>
          </a:prstGeom>
        </p:spPr>
      </p:pic>
      <p:sp>
        <p:nvSpPr>
          <p:cNvPr id="5" name="文本框 4">
            <a:extLst>
              <a:ext uri="{FF2B5EF4-FFF2-40B4-BE49-F238E27FC236}">
                <a16:creationId xmlns:a16="http://schemas.microsoft.com/office/drawing/2014/main" id="{EFFFA29E-FADA-49DB-88E1-B9E319B797B4}"/>
              </a:ext>
            </a:extLst>
          </p:cNvPr>
          <p:cNvSpPr txBox="1"/>
          <p:nvPr/>
        </p:nvSpPr>
        <p:spPr>
          <a:xfrm>
            <a:off x="787400" y="4597420"/>
            <a:ext cx="4094994" cy="646331"/>
          </a:xfrm>
          <a:prstGeom prst="rect">
            <a:avLst/>
          </a:prstGeom>
          <a:noFill/>
          <a:ln>
            <a:solidFill>
              <a:schemeClr val="accent1"/>
            </a:solidFill>
          </a:ln>
        </p:spPr>
        <p:txBody>
          <a:bodyPr wrap="square" rtlCol="0">
            <a:spAutoFit/>
          </a:bodyPr>
          <a:lstStyle/>
          <a:p>
            <a:r>
              <a:rPr lang="en-US" altLang="zh-CN" dirty="0"/>
              <a:t>PCB: </a:t>
            </a:r>
          </a:p>
          <a:p>
            <a:r>
              <a:rPr lang="en-US" altLang="zh-CN" dirty="0"/>
              <a:t>Drive control, feedback signal collection</a:t>
            </a:r>
            <a:endParaRPr lang="zh-CN" altLang="en-US" dirty="0"/>
          </a:p>
        </p:txBody>
      </p:sp>
      <p:sp>
        <p:nvSpPr>
          <p:cNvPr id="6" name="文本框 5">
            <a:extLst>
              <a:ext uri="{FF2B5EF4-FFF2-40B4-BE49-F238E27FC236}">
                <a16:creationId xmlns:a16="http://schemas.microsoft.com/office/drawing/2014/main" id="{D92ECB2D-0C7A-493C-DF3E-DD63E426611E}"/>
              </a:ext>
            </a:extLst>
          </p:cNvPr>
          <p:cNvSpPr txBox="1"/>
          <p:nvPr/>
        </p:nvSpPr>
        <p:spPr>
          <a:xfrm>
            <a:off x="3384958" y="3826712"/>
            <a:ext cx="1497435" cy="369332"/>
          </a:xfrm>
          <a:prstGeom prst="rect">
            <a:avLst/>
          </a:prstGeom>
          <a:noFill/>
          <a:ln>
            <a:solidFill>
              <a:schemeClr val="accent1"/>
            </a:solidFill>
          </a:ln>
        </p:spPr>
        <p:txBody>
          <a:bodyPr wrap="square" rtlCol="0">
            <a:spAutoFit/>
          </a:bodyPr>
          <a:lstStyle/>
          <a:p>
            <a:r>
              <a:rPr lang="en-US" altLang="zh-CN" dirty="0"/>
              <a:t>MEMS mirror</a:t>
            </a:r>
            <a:endParaRPr lang="zh-CN" altLang="en-US" dirty="0"/>
          </a:p>
        </p:txBody>
      </p:sp>
      <p:sp>
        <p:nvSpPr>
          <p:cNvPr id="7" name="文本框 6">
            <a:extLst>
              <a:ext uri="{FF2B5EF4-FFF2-40B4-BE49-F238E27FC236}">
                <a16:creationId xmlns:a16="http://schemas.microsoft.com/office/drawing/2014/main" id="{D6ACBAD5-C139-0772-66A4-2E19F893AFD4}"/>
              </a:ext>
            </a:extLst>
          </p:cNvPr>
          <p:cNvSpPr txBox="1"/>
          <p:nvPr/>
        </p:nvSpPr>
        <p:spPr>
          <a:xfrm>
            <a:off x="8575593" y="1440563"/>
            <a:ext cx="2444900" cy="369332"/>
          </a:xfrm>
          <a:prstGeom prst="rect">
            <a:avLst/>
          </a:prstGeom>
          <a:noFill/>
          <a:ln>
            <a:solidFill>
              <a:schemeClr val="accent1"/>
            </a:solidFill>
          </a:ln>
        </p:spPr>
        <p:txBody>
          <a:bodyPr wrap="none" rtlCol="0">
            <a:spAutoFit/>
          </a:bodyPr>
          <a:lstStyle/>
          <a:p>
            <a:r>
              <a:rPr lang="en-US" altLang="zh-CN" dirty="0"/>
              <a:t>Mirror feedback signal</a:t>
            </a:r>
            <a:endParaRPr lang="zh-CN" altLang="en-US" dirty="0"/>
          </a:p>
        </p:txBody>
      </p:sp>
      <p:sp>
        <p:nvSpPr>
          <p:cNvPr id="8" name="文本框 7">
            <a:extLst>
              <a:ext uri="{FF2B5EF4-FFF2-40B4-BE49-F238E27FC236}">
                <a16:creationId xmlns:a16="http://schemas.microsoft.com/office/drawing/2014/main" id="{D652B871-7E38-7950-AD5B-67C421CAADE4}"/>
              </a:ext>
            </a:extLst>
          </p:cNvPr>
          <p:cNvSpPr txBox="1"/>
          <p:nvPr/>
        </p:nvSpPr>
        <p:spPr>
          <a:xfrm>
            <a:off x="8575593" y="395534"/>
            <a:ext cx="2209259" cy="369332"/>
          </a:xfrm>
          <a:prstGeom prst="rect">
            <a:avLst/>
          </a:prstGeom>
          <a:noFill/>
          <a:ln>
            <a:solidFill>
              <a:schemeClr val="accent1"/>
            </a:solidFill>
          </a:ln>
        </p:spPr>
        <p:txBody>
          <a:bodyPr wrap="none" rtlCol="0">
            <a:spAutoFit/>
          </a:bodyPr>
          <a:lstStyle/>
          <a:p>
            <a:r>
              <a:rPr lang="en-US" altLang="zh-CN" dirty="0"/>
              <a:t>Mirror Driving signal</a:t>
            </a:r>
            <a:endParaRPr lang="zh-CN" altLang="en-US" dirty="0"/>
          </a:p>
        </p:txBody>
      </p:sp>
      <p:sp>
        <p:nvSpPr>
          <p:cNvPr id="9" name="文本框 8">
            <a:extLst>
              <a:ext uri="{FF2B5EF4-FFF2-40B4-BE49-F238E27FC236}">
                <a16:creationId xmlns:a16="http://schemas.microsoft.com/office/drawing/2014/main" id="{C5100B0B-A3DE-7C6C-12E3-86EB3DFAC21C}"/>
              </a:ext>
            </a:extLst>
          </p:cNvPr>
          <p:cNvSpPr txBox="1"/>
          <p:nvPr/>
        </p:nvSpPr>
        <p:spPr>
          <a:xfrm>
            <a:off x="427567" y="2807563"/>
            <a:ext cx="4420732" cy="646331"/>
          </a:xfrm>
          <a:prstGeom prst="rect">
            <a:avLst/>
          </a:prstGeom>
          <a:noFill/>
          <a:ln>
            <a:solidFill>
              <a:schemeClr val="accent1"/>
            </a:solidFill>
          </a:ln>
        </p:spPr>
        <p:txBody>
          <a:bodyPr wrap="square" rtlCol="0">
            <a:spAutoFit/>
          </a:bodyPr>
          <a:lstStyle/>
          <a:p>
            <a:r>
              <a:rPr lang="en-US" altLang="zh-CN" dirty="0"/>
              <a:t>Laser: </a:t>
            </a:r>
          </a:p>
          <a:p>
            <a:r>
              <a:rPr lang="en-US" altLang="zh-CN" dirty="0"/>
              <a:t>Just to observe a 1D scanning of the mirror</a:t>
            </a:r>
            <a:endParaRPr lang="zh-CN" altLang="en-US" dirty="0"/>
          </a:p>
        </p:txBody>
      </p:sp>
      <p:sp>
        <p:nvSpPr>
          <p:cNvPr id="10" name="文本框 9">
            <a:extLst>
              <a:ext uri="{FF2B5EF4-FFF2-40B4-BE49-F238E27FC236}">
                <a16:creationId xmlns:a16="http://schemas.microsoft.com/office/drawing/2014/main" id="{634F6E6A-B5ED-6EF7-5E77-EA3DF085E471}"/>
              </a:ext>
            </a:extLst>
          </p:cNvPr>
          <p:cNvSpPr txBox="1"/>
          <p:nvPr/>
        </p:nvSpPr>
        <p:spPr>
          <a:xfrm>
            <a:off x="3108121" y="2207239"/>
            <a:ext cx="1814254" cy="369332"/>
          </a:xfrm>
          <a:prstGeom prst="rect">
            <a:avLst/>
          </a:prstGeom>
          <a:noFill/>
          <a:ln>
            <a:solidFill>
              <a:schemeClr val="accent1"/>
            </a:solidFill>
          </a:ln>
        </p:spPr>
        <p:txBody>
          <a:bodyPr wrap="square" rtlCol="0">
            <a:spAutoFit/>
          </a:bodyPr>
          <a:lstStyle/>
          <a:p>
            <a:r>
              <a:rPr lang="en-US" altLang="zh-CN" dirty="0"/>
              <a:t>scanning beam</a:t>
            </a:r>
            <a:endParaRPr lang="zh-CN" altLang="en-US" dirty="0"/>
          </a:p>
        </p:txBody>
      </p:sp>
      <p:cxnSp>
        <p:nvCxnSpPr>
          <p:cNvPr id="25" name="直接箭头连接符 24">
            <a:extLst>
              <a:ext uri="{FF2B5EF4-FFF2-40B4-BE49-F238E27FC236}">
                <a16:creationId xmlns:a16="http://schemas.microsoft.com/office/drawing/2014/main" id="{7BBDE185-97E5-1D2A-0835-068DC67AC213}"/>
              </a:ext>
            </a:extLst>
          </p:cNvPr>
          <p:cNvCxnSpPr>
            <a:cxnSpLocks/>
            <a:stCxn id="8" idx="1"/>
          </p:cNvCxnSpPr>
          <p:nvPr/>
        </p:nvCxnSpPr>
        <p:spPr>
          <a:xfrm flipH="1">
            <a:off x="8020195" y="580200"/>
            <a:ext cx="555398"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接箭头连接符 26">
            <a:extLst>
              <a:ext uri="{FF2B5EF4-FFF2-40B4-BE49-F238E27FC236}">
                <a16:creationId xmlns:a16="http://schemas.microsoft.com/office/drawing/2014/main" id="{3D94F2BD-EBB5-F2B0-FD6C-4DC31CB7E2E7}"/>
              </a:ext>
            </a:extLst>
          </p:cNvPr>
          <p:cNvCxnSpPr>
            <a:cxnSpLocks/>
            <a:stCxn id="7" idx="1"/>
          </p:cNvCxnSpPr>
          <p:nvPr/>
        </p:nvCxnSpPr>
        <p:spPr>
          <a:xfrm flipH="1">
            <a:off x="8020195" y="1625229"/>
            <a:ext cx="555398"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 name="文本框 29">
            <a:extLst>
              <a:ext uri="{FF2B5EF4-FFF2-40B4-BE49-F238E27FC236}">
                <a16:creationId xmlns:a16="http://schemas.microsoft.com/office/drawing/2014/main" id="{6070DC1F-6F1B-8168-C0BC-4AE6E6040F10}"/>
              </a:ext>
            </a:extLst>
          </p:cNvPr>
          <p:cNvSpPr txBox="1"/>
          <p:nvPr/>
        </p:nvSpPr>
        <p:spPr>
          <a:xfrm>
            <a:off x="6129331" y="5982235"/>
            <a:ext cx="683200" cy="307777"/>
          </a:xfrm>
          <a:prstGeom prst="rect">
            <a:avLst/>
          </a:prstGeom>
          <a:noFill/>
        </p:spPr>
        <p:txBody>
          <a:bodyPr wrap="none" rtlCol="0">
            <a:spAutoFit/>
          </a:bodyPr>
          <a:lstStyle/>
          <a:p>
            <a:r>
              <a:rPr lang="en-US" altLang="zh-CN" sz="1400" dirty="0"/>
              <a:t>Video </a:t>
            </a:r>
            <a:endParaRPr lang="zh-CN" altLang="en-US" sz="1400" dirty="0"/>
          </a:p>
        </p:txBody>
      </p:sp>
      <p:sp>
        <p:nvSpPr>
          <p:cNvPr id="32" name="文本框 31">
            <a:extLst>
              <a:ext uri="{FF2B5EF4-FFF2-40B4-BE49-F238E27FC236}">
                <a16:creationId xmlns:a16="http://schemas.microsoft.com/office/drawing/2014/main" id="{FD6F1FAA-27D4-6092-2E06-8066B10B75CC}"/>
              </a:ext>
            </a:extLst>
          </p:cNvPr>
          <p:cNvSpPr txBox="1"/>
          <p:nvPr/>
        </p:nvSpPr>
        <p:spPr>
          <a:xfrm>
            <a:off x="2250865" y="6352067"/>
            <a:ext cx="8440131" cy="307777"/>
          </a:xfrm>
          <a:prstGeom prst="rect">
            <a:avLst/>
          </a:prstGeom>
          <a:noFill/>
        </p:spPr>
        <p:txBody>
          <a:bodyPr wrap="none" rtlCol="0">
            <a:spAutoFit/>
          </a:bodyPr>
          <a:lstStyle/>
          <a:p>
            <a:r>
              <a:rPr lang="en-US" altLang="zh-CN" sz="1400" dirty="0"/>
              <a:t>Mirror drive control, drive/feedback signal reading and high-speed data transmission to the host computer</a:t>
            </a:r>
            <a:endParaRPr lang="zh-CN" altLang="en-US" sz="1400" dirty="0"/>
          </a:p>
        </p:txBody>
      </p:sp>
      <p:sp>
        <p:nvSpPr>
          <p:cNvPr id="33" name="文本框 32">
            <a:extLst>
              <a:ext uri="{FF2B5EF4-FFF2-40B4-BE49-F238E27FC236}">
                <a16:creationId xmlns:a16="http://schemas.microsoft.com/office/drawing/2014/main" id="{27F467AB-571D-D49D-AC6A-29D0F4DC983E}"/>
              </a:ext>
            </a:extLst>
          </p:cNvPr>
          <p:cNvSpPr txBox="1"/>
          <p:nvPr/>
        </p:nvSpPr>
        <p:spPr>
          <a:xfrm>
            <a:off x="281354" y="241782"/>
            <a:ext cx="4492869" cy="523220"/>
          </a:xfrm>
          <a:prstGeom prst="rect">
            <a:avLst/>
          </a:prstGeom>
          <a:noFill/>
        </p:spPr>
        <p:txBody>
          <a:bodyPr wrap="square" rtlCol="0">
            <a:spAutoFit/>
          </a:bodyPr>
          <a:lstStyle/>
          <a:p>
            <a:r>
              <a:rPr lang="en-US" altLang="zh-CN" sz="2800" dirty="0"/>
              <a:t>1</a:t>
            </a:r>
            <a:r>
              <a:rPr lang="zh-CN" altLang="en-US" sz="2800" dirty="0"/>
              <a:t>、</a:t>
            </a:r>
            <a:r>
              <a:rPr lang="en-US" altLang="zh-CN" sz="2800" dirty="0"/>
              <a:t>MEMS mirror control</a:t>
            </a:r>
            <a:endParaRPr lang="zh-CN" altLang="en-US" sz="2800" dirty="0"/>
          </a:p>
        </p:txBody>
      </p:sp>
      <p:cxnSp>
        <p:nvCxnSpPr>
          <p:cNvPr id="12" name="直接箭头连接符 11">
            <a:extLst>
              <a:ext uri="{FF2B5EF4-FFF2-40B4-BE49-F238E27FC236}">
                <a16:creationId xmlns:a16="http://schemas.microsoft.com/office/drawing/2014/main" id="{983C4BE0-299F-1CC7-F68E-7C1F75F69085}"/>
              </a:ext>
            </a:extLst>
          </p:cNvPr>
          <p:cNvCxnSpPr>
            <a:cxnSpLocks/>
            <a:stCxn id="5" idx="3"/>
          </p:cNvCxnSpPr>
          <p:nvPr/>
        </p:nvCxnSpPr>
        <p:spPr>
          <a:xfrm flipV="1">
            <a:off x="4882394" y="4650761"/>
            <a:ext cx="588115" cy="269825"/>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接箭头连接符 13">
            <a:extLst>
              <a:ext uri="{FF2B5EF4-FFF2-40B4-BE49-F238E27FC236}">
                <a16:creationId xmlns:a16="http://schemas.microsoft.com/office/drawing/2014/main" id="{6D5AA51A-C034-0245-6CCE-41B63ED8182E}"/>
              </a:ext>
            </a:extLst>
          </p:cNvPr>
          <p:cNvCxnSpPr>
            <a:cxnSpLocks/>
            <a:stCxn id="6" idx="3"/>
          </p:cNvCxnSpPr>
          <p:nvPr/>
        </p:nvCxnSpPr>
        <p:spPr>
          <a:xfrm>
            <a:off x="4882393" y="4011378"/>
            <a:ext cx="555710" cy="852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a:extLst>
              <a:ext uri="{FF2B5EF4-FFF2-40B4-BE49-F238E27FC236}">
                <a16:creationId xmlns:a16="http://schemas.microsoft.com/office/drawing/2014/main" id="{46632E5F-1130-F8D4-ACF3-8345BBBD4F09}"/>
              </a:ext>
            </a:extLst>
          </p:cNvPr>
          <p:cNvCxnSpPr>
            <a:cxnSpLocks/>
            <a:stCxn id="9" idx="3"/>
          </p:cNvCxnSpPr>
          <p:nvPr/>
        </p:nvCxnSpPr>
        <p:spPr>
          <a:xfrm flipV="1">
            <a:off x="4848299" y="3021520"/>
            <a:ext cx="460301" cy="10920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连接符: 肘形 17">
            <a:extLst>
              <a:ext uri="{FF2B5EF4-FFF2-40B4-BE49-F238E27FC236}">
                <a16:creationId xmlns:a16="http://schemas.microsoft.com/office/drawing/2014/main" id="{5CE51D4E-6B50-F617-BF7F-4F0049F5F674}"/>
              </a:ext>
            </a:extLst>
          </p:cNvPr>
          <p:cNvCxnSpPr>
            <a:cxnSpLocks/>
            <a:stCxn id="10" idx="3"/>
          </p:cNvCxnSpPr>
          <p:nvPr/>
        </p:nvCxnSpPr>
        <p:spPr>
          <a:xfrm>
            <a:off x="4922375" y="2391905"/>
            <a:ext cx="740763" cy="840028"/>
          </a:xfrm>
          <a:prstGeom prst="bentConnector2">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37789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7000"/>
            <a:lum/>
          </a:blip>
          <a:srcRect/>
          <a:tile tx="0" ty="0" sx="100000" sy="100000" flip="none" algn="tl"/>
        </a:blipFill>
        <a:effectLst/>
      </p:bgPr>
    </p:bg>
    <p:spTree>
      <p:nvGrpSpPr>
        <p:cNvPr id="1" name="">
          <a:extLst>
            <a:ext uri="{FF2B5EF4-FFF2-40B4-BE49-F238E27FC236}">
              <a16:creationId xmlns:a16="http://schemas.microsoft.com/office/drawing/2014/main" id="{ED728B36-9FB6-82B3-C2E1-E421D7DFCCF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6DF6B7-2241-1300-BCA6-824B3E96E82A}"/>
              </a:ext>
            </a:extLst>
          </p:cNvPr>
          <p:cNvSpPr>
            <a:spLocks noGrp="1"/>
          </p:cNvSpPr>
          <p:nvPr>
            <p:ph type="sldNum" sz="quarter" idx="12"/>
          </p:nvPr>
        </p:nvSpPr>
        <p:spPr/>
        <p:txBody>
          <a:bodyPr/>
          <a:lstStyle/>
          <a:p>
            <a:fld id="{13629293-BEE0-412A-8EA1-B5BEBFC60FB6}" type="slidenum">
              <a:rPr lang="zh-CN" altLang="en-US" smtClean="0"/>
              <a:t>5</a:t>
            </a:fld>
            <a:endParaRPr lang="zh-CN" altLang="en-US"/>
          </a:p>
        </p:txBody>
      </p:sp>
      <p:pic>
        <p:nvPicPr>
          <p:cNvPr id="11" name="IMG_0782">
            <a:hlinkClick r:id="" action="ppaction://media"/>
            <a:extLst>
              <a:ext uri="{FF2B5EF4-FFF2-40B4-BE49-F238E27FC236}">
                <a16:creationId xmlns:a16="http://schemas.microsoft.com/office/drawing/2014/main" id="{B5BD1C82-9284-C6A8-EF3C-DF0A5015ECFD}"/>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153858" y="64529"/>
            <a:ext cx="3430179" cy="6098097"/>
          </a:xfrm>
          <a:prstGeom prst="rect">
            <a:avLst/>
          </a:prstGeom>
        </p:spPr>
      </p:pic>
      <p:pic>
        <p:nvPicPr>
          <p:cNvPr id="15" name="图片 14">
            <a:extLst>
              <a:ext uri="{FF2B5EF4-FFF2-40B4-BE49-F238E27FC236}">
                <a16:creationId xmlns:a16="http://schemas.microsoft.com/office/drawing/2014/main" id="{56DF329C-B4CA-606A-F9BD-33736F15D6CC}"/>
              </a:ext>
            </a:extLst>
          </p:cNvPr>
          <p:cNvPicPr>
            <a:picLocks noChangeAspect="1"/>
          </p:cNvPicPr>
          <p:nvPr/>
        </p:nvPicPr>
        <p:blipFill rotWithShape="1">
          <a:blip r:embed="rId7">
            <a:extLst>
              <a:ext uri="{28A0092B-C50C-407E-A947-70E740481C1C}">
                <a14:useLocalDpi xmlns:a14="http://schemas.microsoft.com/office/drawing/2010/main" val="0"/>
              </a:ext>
            </a:extLst>
          </a:blip>
          <a:srcRect l="24084" r="7976" b="604"/>
          <a:stretch/>
        </p:blipFill>
        <p:spPr>
          <a:xfrm>
            <a:off x="1876697" y="944594"/>
            <a:ext cx="4528457" cy="4968812"/>
          </a:xfrm>
          <a:prstGeom prst="rect">
            <a:avLst/>
          </a:prstGeom>
        </p:spPr>
      </p:pic>
      <p:sp>
        <p:nvSpPr>
          <p:cNvPr id="17" name="文本框 16">
            <a:extLst>
              <a:ext uri="{FF2B5EF4-FFF2-40B4-BE49-F238E27FC236}">
                <a16:creationId xmlns:a16="http://schemas.microsoft.com/office/drawing/2014/main" id="{CA31241B-53A7-7428-A99C-745EE4586218}"/>
              </a:ext>
            </a:extLst>
          </p:cNvPr>
          <p:cNvSpPr txBox="1"/>
          <p:nvPr/>
        </p:nvSpPr>
        <p:spPr>
          <a:xfrm>
            <a:off x="395254" y="2292030"/>
            <a:ext cx="994096" cy="923330"/>
          </a:xfrm>
          <a:prstGeom prst="rect">
            <a:avLst/>
          </a:prstGeom>
          <a:noFill/>
          <a:ln>
            <a:solidFill>
              <a:schemeClr val="accent1"/>
            </a:solidFill>
          </a:ln>
        </p:spPr>
        <p:txBody>
          <a:bodyPr wrap="square" rtlCol="0">
            <a:spAutoFit/>
          </a:bodyPr>
          <a:lstStyle/>
          <a:p>
            <a:r>
              <a:rPr lang="en-US" altLang="zh-CN" dirty="0"/>
              <a:t>Mirror feedback signal</a:t>
            </a:r>
            <a:endParaRPr lang="zh-CN" altLang="en-US" dirty="0"/>
          </a:p>
        </p:txBody>
      </p:sp>
      <p:sp>
        <p:nvSpPr>
          <p:cNvPr id="19" name="文本框 18">
            <a:extLst>
              <a:ext uri="{FF2B5EF4-FFF2-40B4-BE49-F238E27FC236}">
                <a16:creationId xmlns:a16="http://schemas.microsoft.com/office/drawing/2014/main" id="{41F9BE8F-A8A9-5F8D-D336-7380FF48B1FC}"/>
              </a:ext>
            </a:extLst>
          </p:cNvPr>
          <p:cNvSpPr txBox="1"/>
          <p:nvPr/>
        </p:nvSpPr>
        <p:spPr>
          <a:xfrm>
            <a:off x="416227" y="4215841"/>
            <a:ext cx="952150" cy="923330"/>
          </a:xfrm>
          <a:prstGeom prst="rect">
            <a:avLst/>
          </a:prstGeom>
          <a:noFill/>
          <a:ln>
            <a:solidFill>
              <a:schemeClr val="accent1"/>
            </a:solidFill>
          </a:ln>
        </p:spPr>
        <p:txBody>
          <a:bodyPr wrap="square" rtlCol="0">
            <a:spAutoFit/>
          </a:bodyPr>
          <a:lstStyle/>
          <a:p>
            <a:r>
              <a:rPr lang="en-US" altLang="zh-CN" dirty="0"/>
              <a:t>Mirror Driving signal</a:t>
            </a:r>
            <a:endParaRPr lang="zh-CN" altLang="en-US" dirty="0"/>
          </a:p>
        </p:txBody>
      </p:sp>
      <p:cxnSp>
        <p:nvCxnSpPr>
          <p:cNvPr id="20" name="直接箭头连接符 19">
            <a:extLst>
              <a:ext uri="{FF2B5EF4-FFF2-40B4-BE49-F238E27FC236}">
                <a16:creationId xmlns:a16="http://schemas.microsoft.com/office/drawing/2014/main" id="{324D6F99-7A35-3092-34FB-C30D8224F320}"/>
              </a:ext>
            </a:extLst>
          </p:cNvPr>
          <p:cNvCxnSpPr>
            <a:cxnSpLocks/>
          </p:cNvCxnSpPr>
          <p:nvPr/>
        </p:nvCxnSpPr>
        <p:spPr>
          <a:xfrm>
            <a:off x="1389350" y="4677506"/>
            <a:ext cx="588836"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CD3098D1-5638-DDE0-531E-7077708AA609}"/>
              </a:ext>
            </a:extLst>
          </p:cNvPr>
          <p:cNvCxnSpPr>
            <a:cxnSpLocks/>
          </p:cNvCxnSpPr>
          <p:nvPr/>
        </p:nvCxnSpPr>
        <p:spPr>
          <a:xfrm>
            <a:off x="1389350" y="2753695"/>
            <a:ext cx="615629"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40DE96ED-F464-409B-9509-CD8D095126DB}"/>
              </a:ext>
            </a:extLst>
          </p:cNvPr>
          <p:cNvSpPr txBox="1"/>
          <p:nvPr/>
        </p:nvSpPr>
        <p:spPr>
          <a:xfrm>
            <a:off x="9480058" y="6162626"/>
            <a:ext cx="683200" cy="307777"/>
          </a:xfrm>
          <a:prstGeom prst="rect">
            <a:avLst/>
          </a:prstGeom>
          <a:noFill/>
        </p:spPr>
        <p:txBody>
          <a:bodyPr wrap="none" rtlCol="0">
            <a:spAutoFit/>
          </a:bodyPr>
          <a:lstStyle/>
          <a:p>
            <a:r>
              <a:rPr lang="en-US" altLang="zh-CN" sz="1400" dirty="0"/>
              <a:t>Video </a:t>
            </a:r>
            <a:endParaRPr lang="zh-CN" altLang="en-US" sz="1400" dirty="0"/>
          </a:p>
        </p:txBody>
      </p:sp>
      <p:sp>
        <p:nvSpPr>
          <p:cNvPr id="28" name="文本框 27">
            <a:extLst>
              <a:ext uri="{FF2B5EF4-FFF2-40B4-BE49-F238E27FC236}">
                <a16:creationId xmlns:a16="http://schemas.microsoft.com/office/drawing/2014/main" id="{F2281869-155B-789A-2CE9-44F170309CF9}"/>
              </a:ext>
            </a:extLst>
          </p:cNvPr>
          <p:cNvSpPr txBox="1"/>
          <p:nvPr/>
        </p:nvSpPr>
        <p:spPr>
          <a:xfrm>
            <a:off x="7721393" y="6356350"/>
            <a:ext cx="4295108" cy="523220"/>
          </a:xfrm>
          <a:prstGeom prst="rect">
            <a:avLst/>
          </a:prstGeom>
          <a:noFill/>
        </p:spPr>
        <p:txBody>
          <a:bodyPr wrap="square" rtlCol="0">
            <a:spAutoFit/>
          </a:bodyPr>
          <a:lstStyle/>
          <a:p>
            <a:r>
              <a:rPr lang="en-US" altLang="zh-CN" sz="1400" dirty="0" err="1"/>
              <a:t>degreeValue</a:t>
            </a:r>
            <a:r>
              <a:rPr lang="zh-CN" altLang="en-US" sz="1400" dirty="0"/>
              <a:t>：</a:t>
            </a:r>
            <a:r>
              <a:rPr lang="en-US" altLang="zh-CN" sz="1400" dirty="0"/>
              <a:t> The phase difference of the drive/feedback signal calculated in real time</a:t>
            </a:r>
            <a:endParaRPr lang="zh-CN" altLang="en-US" sz="1400" dirty="0"/>
          </a:p>
        </p:txBody>
      </p:sp>
      <p:sp>
        <p:nvSpPr>
          <p:cNvPr id="29" name="文本框 28">
            <a:extLst>
              <a:ext uri="{FF2B5EF4-FFF2-40B4-BE49-F238E27FC236}">
                <a16:creationId xmlns:a16="http://schemas.microsoft.com/office/drawing/2014/main" id="{F807A562-5CE6-906F-FB22-8A2D70D92CBD}"/>
              </a:ext>
            </a:extLst>
          </p:cNvPr>
          <p:cNvSpPr txBox="1"/>
          <p:nvPr/>
        </p:nvSpPr>
        <p:spPr>
          <a:xfrm>
            <a:off x="1470441" y="6099858"/>
            <a:ext cx="5385434" cy="523220"/>
          </a:xfrm>
          <a:prstGeom prst="rect">
            <a:avLst/>
          </a:prstGeom>
          <a:noFill/>
        </p:spPr>
        <p:txBody>
          <a:bodyPr wrap="square" rtlCol="0">
            <a:spAutoFit/>
          </a:bodyPr>
          <a:lstStyle/>
          <a:p>
            <a:r>
              <a:rPr lang="en-US" altLang="zh-CN" sz="1400" dirty="0"/>
              <a:t>High-speed synchronous acquisition of phase differences between drive and feedback signals to prepare for closed-loop control</a:t>
            </a:r>
            <a:endParaRPr lang="zh-CN" altLang="en-US" sz="1400" dirty="0"/>
          </a:p>
        </p:txBody>
      </p:sp>
      <p:sp>
        <p:nvSpPr>
          <p:cNvPr id="4" name="矩形 3">
            <a:extLst>
              <a:ext uri="{FF2B5EF4-FFF2-40B4-BE49-F238E27FC236}">
                <a16:creationId xmlns:a16="http://schemas.microsoft.com/office/drawing/2014/main" id="{03A8EA11-A020-EEDE-5339-CEEECC4975E0}"/>
              </a:ext>
            </a:extLst>
          </p:cNvPr>
          <p:cNvSpPr/>
          <p:nvPr/>
        </p:nvSpPr>
        <p:spPr>
          <a:xfrm>
            <a:off x="7792641" y="6429248"/>
            <a:ext cx="990632" cy="1887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 name="文本框 4">
            <a:extLst>
              <a:ext uri="{FF2B5EF4-FFF2-40B4-BE49-F238E27FC236}">
                <a16:creationId xmlns:a16="http://schemas.microsoft.com/office/drawing/2014/main" id="{F7C7846F-055C-FD10-BCE5-9D5C11E1F2B5}"/>
              </a:ext>
            </a:extLst>
          </p:cNvPr>
          <p:cNvSpPr txBox="1"/>
          <p:nvPr/>
        </p:nvSpPr>
        <p:spPr>
          <a:xfrm>
            <a:off x="281354" y="241782"/>
            <a:ext cx="4492869" cy="523220"/>
          </a:xfrm>
          <a:prstGeom prst="rect">
            <a:avLst/>
          </a:prstGeom>
          <a:noFill/>
        </p:spPr>
        <p:txBody>
          <a:bodyPr wrap="square" rtlCol="0">
            <a:spAutoFit/>
          </a:bodyPr>
          <a:lstStyle/>
          <a:p>
            <a:r>
              <a:rPr lang="en-US" altLang="zh-CN" sz="2800" dirty="0"/>
              <a:t>1</a:t>
            </a:r>
            <a:r>
              <a:rPr lang="zh-CN" altLang="en-US" sz="2800" dirty="0"/>
              <a:t>、</a:t>
            </a:r>
            <a:r>
              <a:rPr lang="en-US" altLang="zh-CN" sz="2800" dirty="0"/>
              <a:t>MEMS mirror control</a:t>
            </a:r>
            <a:endParaRPr lang="zh-CN" altLang="en-US" sz="2800" dirty="0"/>
          </a:p>
        </p:txBody>
      </p:sp>
      <p:sp>
        <p:nvSpPr>
          <p:cNvPr id="32" name="矩形 31">
            <a:extLst>
              <a:ext uri="{FF2B5EF4-FFF2-40B4-BE49-F238E27FC236}">
                <a16:creationId xmlns:a16="http://schemas.microsoft.com/office/drawing/2014/main" id="{9376FD56-513C-F1B3-B287-35D27EEFD9BC}"/>
              </a:ext>
            </a:extLst>
          </p:cNvPr>
          <p:cNvSpPr/>
          <p:nvPr/>
        </p:nvSpPr>
        <p:spPr>
          <a:xfrm>
            <a:off x="9375809" y="1367405"/>
            <a:ext cx="817959" cy="1887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3314911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7000"/>
            <a:lum/>
          </a:blip>
          <a:srcRect/>
          <a:tile tx="0" ty="0" sx="100000" sy="100000" flip="none" algn="tl"/>
        </a:blipFill>
        <a:effectLst/>
      </p:bgPr>
    </p:bg>
    <p:spTree>
      <p:nvGrpSpPr>
        <p:cNvPr id="1" name="">
          <a:extLst>
            <a:ext uri="{FF2B5EF4-FFF2-40B4-BE49-F238E27FC236}">
              <a16:creationId xmlns:a16="http://schemas.microsoft.com/office/drawing/2014/main" id="{27DDCB37-8B9F-EA9A-03A2-EEB8CC66BB6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4452BF-63B1-2529-3D1E-431DACB9A4DD}"/>
              </a:ext>
            </a:extLst>
          </p:cNvPr>
          <p:cNvSpPr>
            <a:spLocks noGrp="1"/>
          </p:cNvSpPr>
          <p:nvPr>
            <p:ph type="sldNum" sz="quarter" idx="12"/>
          </p:nvPr>
        </p:nvSpPr>
        <p:spPr/>
        <p:txBody>
          <a:bodyPr/>
          <a:lstStyle/>
          <a:p>
            <a:fld id="{13629293-BEE0-412A-8EA1-B5BEBFC60FB6}" type="slidenum">
              <a:rPr lang="zh-CN" altLang="en-US" smtClean="0"/>
              <a:t>6</a:t>
            </a:fld>
            <a:endParaRPr lang="zh-CN" altLang="en-US"/>
          </a:p>
        </p:txBody>
      </p:sp>
      <p:sp>
        <p:nvSpPr>
          <p:cNvPr id="3" name="文本框 2">
            <a:extLst>
              <a:ext uri="{FF2B5EF4-FFF2-40B4-BE49-F238E27FC236}">
                <a16:creationId xmlns:a16="http://schemas.microsoft.com/office/drawing/2014/main" id="{F4583823-09AC-E462-C872-EC9C893EB4EC}"/>
              </a:ext>
            </a:extLst>
          </p:cNvPr>
          <p:cNvSpPr txBox="1"/>
          <p:nvPr/>
        </p:nvSpPr>
        <p:spPr>
          <a:xfrm>
            <a:off x="281354" y="241782"/>
            <a:ext cx="4492869" cy="523220"/>
          </a:xfrm>
          <a:prstGeom prst="rect">
            <a:avLst/>
          </a:prstGeom>
          <a:noFill/>
        </p:spPr>
        <p:txBody>
          <a:bodyPr wrap="square" rtlCol="0">
            <a:spAutoFit/>
          </a:bodyPr>
          <a:lstStyle/>
          <a:p>
            <a:r>
              <a:rPr lang="en-US" altLang="zh-CN" sz="2800" dirty="0"/>
              <a:t>2</a:t>
            </a:r>
            <a:r>
              <a:rPr lang="zh-CN" altLang="en-US" sz="2800" dirty="0"/>
              <a:t>、</a:t>
            </a:r>
            <a:r>
              <a:rPr lang="en-US" altLang="zh-CN" sz="2800" dirty="0"/>
              <a:t>Pulse laser driver</a:t>
            </a:r>
            <a:endParaRPr lang="zh-CN" altLang="en-US" sz="2800" dirty="0"/>
          </a:p>
        </p:txBody>
      </p:sp>
      <p:pic>
        <p:nvPicPr>
          <p:cNvPr id="7" name="图片 6" descr="卡通人物&#10;&#10;中度可信度描述已自动生成">
            <a:extLst>
              <a:ext uri="{FF2B5EF4-FFF2-40B4-BE49-F238E27FC236}">
                <a16:creationId xmlns:a16="http://schemas.microsoft.com/office/drawing/2014/main" id="{2AA84E87-FCDD-38CE-D539-F70143E41703}"/>
              </a:ext>
            </a:extLst>
          </p:cNvPr>
          <p:cNvPicPr>
            <a:picLocks noChangeAspect="1"/>
          </p:cNvPicPr>
          <p:nvPr/>
        </p:nvPicPr>
        <p:blipFill rotWithShape="1">
          <a:blip r:embed="rId5">
            <a:extLst>
              <a:ext uri="{28A0092B-C50C-407E-A947-70E740481C1C}">
                <a14:useLocalDpi xmlns:a14="http://schemas.microsoft.com/office/drawing/2010/main" val="0"/>
              </a:ext>
            </a:extLst>
          </a:blip>
          <a:srcRect l="23511" t="22141" r="31963" b="16330"/>
          <a:stretch/>
        </p:blipFill>
        <p:spPr>
          <a:xfrm rot="16200000">
            <a:off x="2557246" y="-109057"/>
            <a:ext cx="2290195" cy="4219663"/>
          </a:xfrm>
          <a:prstGeom prst="rect">
            <a:avLst/>
          </a:prstGeom>
        </p:spPr>
      </p:pic>
      <p:pic>
        <p:nvPicPr>
          <p:cNvPr id="9" name="图片 8" descr="手上拿着手机&#10;&#10;中度可信度描述已自动生成">
            <a:extLst>
              <a:ext uri="{FF2B5EF4-FFF2-40B4-BE49-F238E27FC236}">
                <a16:creationId xmlns:a16="http://schemas.microsoft.com/office/drawing/2014/main" id="{F97189A8-813F-9A58-DBD5-EA57415E7844}"/>
              </a:ext>
            </a:extLst>
          </p:cNvPr>
          <p:cNvPicPr>
            <a:picLocks noChangeAspect="1"/>
          </p:cNvPicPr>
          <p:nvPr/>
        </p:nvPicPr>
        <p:blipFill rotWithShape="1">
          <a:blip r:embed="rId6">
            <a:extLst>
              <a:ext uri="{28A0092B-C50C-407E-A947-70E740481C1C}">
                <a14:useLocalDpi xmlns:a14="http://schemas.microsoft.com/office/drawing/2010/main" val="0"/>
              </a:ext>
            </a:extLst>
          </a:blip>
          <a:srcRect l="10800" t="20918" r="43208" b="23034"/>
          <a:stretch/>
        </p:blipFill>
        <p:spPr>
          <a:xfrm rot="16200000">
            <a:off x="2403876" y="2481109"/>
            <a:ext cx="2596932" cy="4219664"/>
          </a:xfrm>
          <a:prstGeom prst="rect">
            <a:avLst/>
          </a:prstGeom>
        </p:spPr>
      </p:pic>
      <p:pic>
        <p:nvPicPr>
          <p:cNvPr id="11" name="图片 10" descr="人在玩电脑&#10;&#10;描述已自动生成">
            <a:extLst>
              <a:ext uri="{FF2B5EF4-FFF2-40B4-BE49-F238E27FC236}">
                <a16:creationId xmlns:a16="http://schemas.microsoft.com/office/drawing/2014/main" id="{60040352-04D5-F9A8-D08C-D562309788AF}"/>
              </a:ext>
            </a:extLst>
          </p:cNvPr>
          <p:cNvPicPr>
            <a:picLocks noChangeAspect="1"/>
          </p:cNvPicPr>
          <p:nvPr/>
        </p:nvPicPr>
        <p:blipFill rotWithShape="1">
          <a:blip r:embed="rId7">
            <a:extLst>
              <a:ext uri="{28A0092B-C50C-407E-A947-70E740481C1C}">
                <a14:useLocalDpi xmlns:a14="http://schemas.microsoft.com/office/drawing/2010/main" val="0"/>
              </a:ext>
            </a:extLst>
          </a:blip>
          <a:srcRect l="36990" t="6055" r="22689" b="20490"/>
          <a:stretch/>
        </p:blipFill>
        <p:spPr>
          <a:xfrm>
            <a:off x="6555997" y="851817"/>
            <a:ext cx="3686962" cy="5037590"/>
          </a:xfrm>
          <a:prstGeom prst="rect">
            <a:avLst/>
          </a:prstGeom>
        </p:spPr>
      </p:pic>
      <p:sp>
        <p:nvSpPr>
          <p:cNvPr id="12" name="文本框 11">
            <a:extLst>
              <a:ext uri="{FF2B5EF4-FFF2-40B4-BE49-F238E27FC236}">
                <a16:creationId xmlns:a16="http://schemas.microsoft.com/office/drawing/2014/main" id="{11878BA7-C100-CD2B-1304-271765253DA3}"/>
              </a:ext>
            </a:extLst>
          </p:cNvPr>
          <p:cNvSpPr txBox="1"/>
          <p:nvPr/>
        </p:nvSpPr>
        <p:spPr>
          <a:xfrm>
            <a:off x="1767727" y="6291559"/>
            <a:ext cx="4044448" cy="523220"/>
          </a:xfrm>
          <a:prstGeom prst="rect">
            <a:avLst/>
          </a:prstGeom>
          <a:noFill/>
        </p:spPr>
        <p:txBody>
          <a:bodyPr wrap="square" rtlCol="0">
            <a:spAutoFit/>
          </a:bodyPr>
          <a:lstStyle/>
          <a:p>
            <a:r>
              <a:rPr lang="en-US" altLang="zh-CN" sz="1400" dirty="0"/>
              <a:t>Pulse laser driver circuit board, using collimated laser(905nm</a:t>
            </a:r>
            <a:r>
              <a:rPr lang="zh-CN" altLang="en-US" sz="1400" dirty="0"/>
              <a:t>，</a:t>
            </a:r>
            <a:r>
              <a:rPr lang="en-US" altLang="zh-CN" sz="1400" dirty="0"/>
              <a:t>75W)</a:t>
            </a:r>
            <a:endParaRPr lang="zh-CN" altLang="en-US" sz="1400" dirty="0"/>
          </a:p>
        </p:txBody>
      </p:sp>
      <p:sp>
        <p:nvSpPr>
          <p:cNvPr id="14" name="矩形 13">
            <a:extLst>
              <a:ext uri="{FF2B5EF4-FFF2-40B4-BE49-F238E27FC236}">
                <a16:creationId xmlns:a16="http://schemas.microsoft.com/office/drawing/2014/main" id="{10BC58CB-3B7B-CCC1-A927-39C56A69917C}"/>
              </a:ext>
            </a:extLst>
          </p:cNvPr>
          <p:cNvSpPr/>
          <p:nvPr/>
        </p:nvSpPr>
        <p:spPr>
          <a:xfrm>
            <a:off x="8234907" y="1669409"/>
            <a:ext cx="489643" cy="4781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5" name="文本框 14">
            <a:extLst>
              <a:ext uri="{FF2B5EF4-FFF2-40B4-BE49-F238E27FC236}">
                <a16:creationId xmlns:a16="http://schemas.microsoft.com/office/drawing/2014/main" id="{E964FB0F-6335-B82A-EBD0-408F1049F038}"/>
              </a:ext>
            </a:extLst>
          </p:cNvPr>
          <p:cNvSpPr txBox="1"/>
          <p:nvPr/>
        </p:nvSpPr>
        <p:spPr>
          <a:xfrm>
            <a:off x="6833283" y="6291559"/>
            <a:ext cx="3292889" cy="307777"/>
          </a:xfrm>
          <a:prstGeom prst="rect">
            <a:avLst/>
          </a:prstGeom>
          <a:noFill/>
        </p:spPr>
        <p:txBody>
          <a:bodyPr wrap="none" rtlCol="0">
            <a:spAutoFit/>
          </a:bodyPr>
          <a:lstStyle/>
          <a:p>
            <a:r>
              <a:rPr lang="en-US" altLang="zh-CN" sz="1400" dirty="0"/>
              <a:t>Spots are seen on the laser viewing card</a:t>
            </a:r>
            <a:endParaRPr lang="zh-CN" altLang="en-US" sz="1400" dirty="0"/>
          </a:p>
        </p:txBody>
      </p:sp>
    </p:spTree>
    <p:extLst>
      <p:ext uri="{BB962C8B-B14F-4D97-AF65-F5344CB8AC3E}">
        <p14:creationId xmlns:p14="http://schemas.microsoft.com/office/powerpoint/2010/main" val="151384600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BCDC46C9-BC6B-DA84-9824-3FD8155BF78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3AE88E-193B-2339-62AB-AB10949D1CDB}"/>
              </a:ext>
            </a:extLst>
          </p:cNvPr>
          <p:cNvSpPr>
            <a:spLocks noGrp="1"/>
          </p:cNvSpPr>
          <p:nvPr>
            <p:ph type="sldNum" sz="quarter" idx="12"/>
          </p:nvPr>
        </p:nvSpPr>
        <p:spPr/>
        <p:txBody>
          <a:bodyPr/>
          <a:lstStyle/>
          <a:p>
            <a:fld id="{13629293-BEE0-412A-8EA1-B5BEBFC60FB6}" type="slidenum">
              <a:rPr lang="zh-CN" altLang="en-US" smtClean="0"/>
              <a:t>7</a:t>
            </a:fld>
            <a:endParaRPr lang="zh-CN" altLang="en-US" dirty="0"/>
          </a:p>
        </p:txBody>
      </p:sp>
      <p:pic>
        <p:nvPicPr>
          <p:cNvPr id="5" name="图片 4" descr="图形用户界面&#10;&#10;描述已自动生成">
            <a:extLst>
              <a:ext uri="{FF2B5EF4-FFF2-40B4-BE49-F238E27FC236}">
                <a16:creationId xmlns:a16="http://schemas.microsoft.com/office/drawing/2014/main" id="{F717B4BF-4C95-4071-CBDC-1B0DD536D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62" y="2059494"/>
            <a:ext cx="5203767" cy="2919392"/>
          </a:xfrm>
          <a:prstGeom prst="rect">
            <a:avLst/>
          </a:prstGeom>
        </p:spPr>
      </p:pic>
      <p:pic>
        <p:nvPicPr>
          <p:cNvPr id="7" name="图片 6" descr="图形用户界面&#10;&#10;描述已自动生成">
            <a:extLst>
              <a:ext uri="{FF2B5EF4-FFF2-40B4-BE49-F238E27FC236}">
                <a16:creationId xmlns:a16="http://schemas.microsoft.com/office/drawing/2014/main" id="{0313C608-CDE4-2F96-B987-D9D56E23E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225" y="2059494"/>
            <a:ext cx="5203767" cy="2919392"/>
          </a:xfrm>
          <a:prstGeom prst="rect">
            <a:avLst/>
          </a:prstGeom>
        </p:spPr>
      </p:pic>
      <p:sp>
        <p:nvSpPr>
          <p:cNvPr id="10" name="文本框 9">
            <a:extLst>
              <a:ext uri="{FF2B5EF4-FFF2-40B4-BE49-F238E27FC236}">
                <a16:creationId xmlns:a16="http://schemas.microsoft.com/office/drawing/2014/main" id="{B82F7640-C104-247E-5AD0-1DBC46313376}"/>
              </a:ext>
            </a:extLst>
          </p:cNvPr>
          <p:cNvSpPr txBox="1"/>
          <p:nvPr/>
        </p:nvSpPr>
        <p:spPr>
          <a:xfrm>
            <a:off x="1405385" y="5578271"/>
            <a:ext cx="3815468" cy="307777"/>
          </a:xfrm>
          <a:prstGeom prst="rect">
            <a:avLst/>
          </a:prstGeom>
          <a:noFill/>
        </p:spPr>
        <p:txBody>
          <a:bodyPr wrap="none" rtlCol="0">
            <a:spAutoFit/>
          </a:bodyPr>
          <a:lstStyle/>
          <a:p>
            <a:r>
              <a:rPr lang="en-US" altLang="zh-CN" sz="1400" dirty="0"/>
              <a:t>Channel 1: Laser pulse control frequency10KHz</a:t>
            </a:r>
            <a:endParaRPr lang="zh-CN" altLang="en-US" sz="1400" dirty="0"/>
          </a:p>
        </p:txBody>
      </p:sp>
      <p:sp>
        <p:nvSpPr>
          <p:cNvPr id="12" name="文本框 11">
            <a:extLst>
              <a:ext uri="{FF2B5EF4-FFF2-40B4-BE49-F238E27FC236}">
                <a16:creationId xmlns:a16="http://schemas.microsoft.com/office/drawing/2014/main" id="{D55BC55B-9DE5-CB28-A339-10CD042A7831}"/>
              </a:ext>
            </a:extLst>
          </p:cNvPr>
          <p:cNvSpPr txBox="1"/>
          <p:nvPr/>
        </p:nvSpPr>
        <p:spPr>
          <a:xfrm>
            <a:off x="7301600" y="5578271"/>
            <a:ext cx="3485015" cy="738664"/>
          </a:xfrm>
          <a:prstGeom prst="rect">
            <a:avLst/>
          </a:prstGeom>
          <a:noFill/>
        </p:spPr>
        <p:txBody>
          <a:bodyPr wrap="square" rtlCol="0">
            <a:spAutoFit/>
          </a:bodyPr>
          <a:lstStyle/>
          <a:p>
            <a:r>
              <a:rPr lang="en-US" altLang="zh-CN" sz="1400" dirty="0"/>
              <a:t>Channel 1: Laser pulse control pulse width is 40ns, the minimum can be controlled to 10ns</a:t>
            </a:r>
            <a:endParaRPr lang="zh-CN" altLang="en-US" sz="1400" dirty="0"/>
          </a:p>
        </p:txBody>
      </p:sp>
      <p:sp>
        <p:nvSpPr>
          <p:cNvPr id="4" name="文本框 3">
            <a:extLst>
              <a:ext uri="{FF2B5EF4-FFF2-40B4-BE49-F238E27FC236}">
                <a16:creationId xmlns:a16="http://schemas.microsoft.com/office/drawing/2014/main" id="{4932E43C-4873-1FC1-3A2B-ED2A1EFCD798}"/>
              </a:ext>
            </a:extLst>
          </p:cNvPr>
          <p:cNvSpPr txBox="1"/>
          <p:nvPr/>
        </p:nvSpPr>
        <p:spPr>
          <a:xfrm>
            <a:off x="281354" y="241782"/>
            <a:ext cx="4492869" cy="523220"/>
          </a:xfrm>
          <a:prstGeom prst="rect">
            <a:avLst/>
          </a:prstGeom>
          <a:noFill/>
        </p:spPr>
        <p:txBody>
          <a:bodyPr wrap="square" rtlCol="0">
            <a:spAutoFit/>
          </a:bodyPr>
          <a:lstStyle/>
          <a:p>
            <a:r>
              <a:rPr lang="en-US" altLang="zh-CN" sz="2800" dirty="0"/>
              <a:t>2</a:t>
            </a:r>
            <a:r>
              <a:rPr lang="zh-CN" altLang="en-US" sz="2800" dirty="0"/>
              <a:t>、</a:t>
            </a:r>
            <a:r>
              <a:rPr lang="en-US" altLang="zh-CN" sz="2800" dirty="0"/>
              <a:t>Pulse laser driver</a:t>
            </a:r>
            <a:endParaRPr lang="zh-CN" altLang="en-US" sz="2800" dirty="0"/>
          </a:p>
        </p:txBody>
      </p:sp>
    </p:spTree>
    <p:extLst>
      <p:ext uri="{BB962C8B-B14F-4D97-AF65-F5344CB8AC3E}">
        <p14:creationId xmlns:p14="http://schemas.microsoft.com/office/powerpoint/2010/main" val="179113256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5430FE58-D761-D880-5FC8-946B8E0367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D1C67A-413B-2557-ECE1-728F3FE690CC}"/>
              </a:ext>
            </a:extLst>
          </p:cNvPr>
          <p:cNvSpPr>
            <a:spLocks noGrp="1"/>
          </p:cNvSpPr>
          <p:nvPr>
            <p:ph type="sldNum" sz="quarter" idx="12"/>
          </p:nvPr>
        </p:nvSpPr>
        <p:spPr/>
        <p:txBody>
          <a:bodyPr/>
          <a:lstStyle/>
          <a:p>
            <a:fld id="{13629293-BEE0-412A-8EA1-B5BEBFC60FB6}" type="slidenum">
              <a:rPr lang="zh-CN" altLang="en-US" smtClean="0"/>
              <a:t>8</a:t>
            </a:fld>
            <a:endParaRPr lang="zh-CN" altLang="en-US"/>
          </a:p>
        </p:txBody>
      </p:sp>
      <p:pic>
        <p:nvPicPr>
          <p:cNvPr id="5" name="图片 4" descr="人手上拿着手机&#10;&#10;描述已自动生成">
            <a:extLst>
              <a:ext uri="{FF2B5EF4-FFF2-40B4-BE49-F238E27FC236}">
                <a16:creationId xmlns:a16="http://schemas.microsoft.com/office/drawing/2014/main" id="{4B369B01-FC2B-29F3-3471-92D272D24C15}"/>
              </a:ext>
            </a:extLst>
          </p:cNvPr>
          <p:cNvPicPr>
            <a:picLocks noChangeAspect="1"/>
          </p:cNvPicPr>
          <p:nvPr/>
        </p:nvPicPr>
        <p:blipFill rotWithShape="1">
          <a:blip r:embed="rId4">
            <a:extLst>
              <a:ext uri="{28A0092B-C50C-407E-A947-70E740481C1C}">
                <a14:useLocalDpi xmlns:a14="http://schemas.microsoft.com/office/drawing/2010/main" val="0"/>
              </a:ext>
            </a:extLst>
          </a:blip>
          <a:srcRect l="23519" t="12755" r="14437" b="26888"/>
          <a:stretch/>
        </p:blipFill>
        <p:spPr>
          <a:xfrm>
            <a:off x="4026715" y="1198486"/>
            <a:ext cx="3514988" cy="4559105"/>
          </a:xfrm>
          <a:prstGeom prst="rect">
            <a:avLst/>
          </a:prstGeom>
        </p:spPr>
      </p:pic>
      <p:sp>
        <p:nvSpPr>
          <p:cNvPr id="4" name="文本框 3">
            <a:extLst>
              <a:ext uri="{FF2B5EF4-FFF2-40B4-BE49-F238E27FC236}">
                <a16:creationId xmlns:a16="http://schemas.microsoft.com/office/drawing/2014/main" id="{EC906FD4-48C9-8012-1A67-4D3B4CB1DDDB}"/>
              </a:ext>
            </a:extLst>
          </p:cNvPr>
          <p:cNvSpPr txBox="1"/>
          <p:nvPr/>
        </p:nvSpPr>
        <p:spPr>
          <a:xfrm>
            <a:off x="3866870" y="5892581"/>
            <a:ext cx="3834677" cy="646331"/>
          </a:xfrm>
          <a:prstGeom prst="rect">
            <a:avLst/>
          </a:prstGeom>
          <a:noFill/>
        </p:spPr>
        <p:txBody>
          <a:bodyPr wrap="square" rtlCol="0">
            <a:spAutoFit/>
          </a:bodyPr>
          <a:lstStyle/>
          <a:p>
            <a:r>
              <a:rPr lang="en-US" altLang="zh-CN" dirty="0"/>
              <a:t>The light spot diameter is about 2cm from a distance of about 5 meters.</a:t>
            </a:r>
            <a:endParaRPr lang="zh-CN" altLang="en-US" dirty="0"/>
          </a:p>
        </p:txBody>
      </p:sp>
      <p:sp>
        <p:nvSpPr>
          <p:cNvPr id="6" name="文本框 5">
            <a:extLst>
              <a:ext uri="{FF2B5EF4-FFF2-40B4-BE49-F238E27FC236}">
                <a16:creationId xmlns:a16="http://schemas.microsoft.com/office/drawing/2014/main" id="{EE79F0A5-0DE8-0AEC-8A52-47EB9D4688ED}"/>
              </a:ext>
            </a:extLst>
          </p:cNvPr>
          <p:cNvSpPr txBox="1"/>
          <p:nvPr/>
        </p:nvSpPr>
        <p:spPr>
          <a:xfrm>
            <a:off x="281354" y="241782"/>
            <a:ext cx="4492869" cy="523220"/>
          </a:xfrm>
          <a:prstGeom prst="rect">
            <a:avLst/>
          </a:prstGeom>
          <a:noFill/>
        </p:spPr>
        <p:txBody>
          <a:bodyPr wrap="square" rtlCol="0">
            <a:spAutoFit/>
          </a:bodyPr>
          <a:lstStyle/>
          <a:p>
            <a:r>
              <a:rPr lang="en-US" altLang="zh-CN" sz="2800" dirty="0"/>
              <a:t>2</a:t>
            </a:r>
            <a:r>
              <a:rPr lang="zh-CN" altLang="en-US" sz="2800" dirty="0"/>
              <a:t>、</a:t>
            </a:r>
            <a:r>
              <a:rPr lang="en-US" altLang="zh-CN" sz="2800" dirty="0"/>
              <a:t>Pulse laser driver</a:t>
            </a:r>
            <a:endParaRPr lang="zh-CN" altLang="en-US" sz="2800" dirty="0"/>
          </a:p>
        </p:txBody>
      </p:sp>
    </p:spTree>
    <p:extLst>
      <p:ext uri="{BB962C8B-B14F-4D97-AF65-F5344CB8AC3E}">
        <p14:creationId xmlns:p14="http://schemas.microsoft.com/office/powerpoint/2010/main" val="114310114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917C50C6-0827-27D0-5E14-5D5052F874C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3025F73-6D52-A7DA-B7AB-72BC36121E39}"/>
              </a:ext>
            </a:extLst>
          </p:cNvPr>
          <p:cNvSpPr>
            <a:spLocks noGrp="1"/>
          </p:cNvSpPr>
          <p:nvPr>
            <p:ph type="sldNum" sz="quarter" idx="12"/>
          </p:nvPr>
        </p:nvSpPr>
        <p:spPr/>
        <p:txBody>
          <a:bodyPr/>
          <a:lstStyle/>
          <a:p>
            <a:fld id="{13629293-BEE0-412A-8EA1-B5BEBFC60FB6}" type="slidenum">
              <a:rPr lang="zh-CN" altLang="en-US" smtClean="0"/>
              <a:t>9</a:t>
            </a:fld>
            <a:endParaRPr lang="zh-CN" altLang="en-US"/>
          </a:p>
        </p:txBody>
      </p:sp>
      <p:sp>
        <p:nvSpPr>
          <p:cNvPr id="3" name="文本框 2">
            <a:extLst>
              <a:ext uri="{FF2B5EF4-FFF2-40B4-BE49-F238E27FC236}">
                <a16:creationId xmlns:a16="http://schemas.microsoft.com/office/drawing/2014/main" id="{96303187-A833-0002-C02C-B04AEAAFEFF5}"/>
              </a:ext>
            </a:extLst>
          </p:cNvPr>
          <p:cNvSpPr txBox="1"/>
          <p:nvPr/>
        </p:nvSpPr>
        <p:spPr>
          <a:xfrm>
            <a:off x="281354" y="241782"/>
            <a:ext cx="4492869" cy="523220"/>
          </a:xfrm>
          <a:prstGeom prst="rect">
            <a:avLst/>
          </a:prstGeom>
          <a:noFill/>
        </p:spPr>
        <p:txBody>
          <a:bodyPr wrap="square" rtlCol="0">
            <a:spAutoFit/>
          </a:bodyPr>
          <a:lstStyle/>
          <a:p>
            <a:r>
              <a:rPr lang="en-US" altLang="zh-CN" sz="2800" dirty="0"/>
              <a:t>3</a:t>
            </a:r>
            <a:r>
              <a:rPr lang="zh-CN" altLang="en-US" sz="2800" dirty="0"/>
              <a:t>、</a:t>
            </a:r>
            <a:r>
              <a:rPr lang="en-US" altLang="zh-CN" sz="2800" dirty="0"/>
              <a:t>APD detector</a:t>
            </a:r>
            <a:endParaRPr lang="zh-CN" altLang="en-US" sz="2800" dirty="0"/>
          </a:p>
        </p:txBody>
      </p:sp>
      <p:pic>
        <p:nvPicPr>
          <p:cNvPr id="5" name="图片 4" descr="电子零件&#10;&#10;中度可信度描述已自动生成">
            <a:extLst>
              <a:ext uri="{FF2B5EF4-FFF2-40B4-BE49-F238E27FC236}">
                <a16:creationId xmlns:a16="http://schemas.microsoft.com/office/drawing/2014/main" id="{36E091BF-AC12-C1BF-6C0B-82C83B66AA1D}"/>
              </a:ext>
            </a:extLst>
          </p:cNvPr>
          <p:cNvPicPr>
            <a:picLocks noChangeAspect="1"/>
          </p:cNvPicPr>
          <p:nvPr/>
        </p:nvPicPr>
        <p:blipFill rotWithShape="1">
          <a:blip r:embed="rId4">
            <a:extLst>
              <a:ext uri="{28A0092B-C50C-407E-A947-70E740481C1C}">
                <a14:useLocalDpi xmlns:a14="http://schemas.microsoft.com/office/drawing/2010/main" val="0"/>
              </a:ext>
            </a:extLst>
          </a:blip>
          <a:srcRect l="17924" t="27585" r="36000" b="28808"/>
          <a:stretch/>
        </p:blipFill>
        <p:spPr>
          <a:xfrm>
            <a:off x="2831285" y="1933662"/>
            <a:ext cx="2369890" cy="2990676"/>
          </a:xfrm>
          <a:prstGeom prst="rect">
            <a:avLst/>
          </a:prstGeom>
        </p:spPr>
      </p:pic>
      <p:pic>
        <p:nvPicPr>
          <p:cNvPr id="7" name="图片 6" descr="墙上有涂鸦&#10;&#10;描述已自动生成">
            <a:extLst>
              <a:ext uri="{FF2B5EF4-FFF2-40B4-BE49-F238E27FC236}">
                <a16:creationId xmlns:a16="http://schemas.microsoft.com/office/drawing/2014/main" id="{B148652B-7C88-403A-15D2-2DDC0E0D0C8D}"/>
              </a:ext>
            </a:extLst>
          </p:cNvPr>
          <p:cNvPicPr>
            <a:picLocks noChangeAspect="1"/>
          </p:cNvPicPr>
          <p:nvPr/>
        </p:nvPicPr>
        <p:blipFill rotWithShape="1">
          <a:blip r:embed="rId5">
            <a:extLst>
              <a:ext uri="{28A0092B-C50C-407E-A947-70E740481C1C}">
                <a14:useLocalDpi xmlns:a14="http://schemas.microsoft.com/office/drawing/2010/main" val="0"/>
              </a:ext>
            </a:extLst>
          </a:blip>
          <a:srcRect l="14171" t="22752" r="38530" b="34434"/>
          <a:stretch/>
        </p:blipFill>
        <p:spPr>
          <a:xfrm>
            <a:off x="5894152" y="1933661"/>
            <a:ext cx="2477989" cy="2990675"/>
          </a:xfrm>
          <a:prstGeom prst="rect">
            <a:avLst/>
          </a:prstGeom>
        </p:spPr>
      </p:pic>
      <p:sp>
        <p:nvSpPr>
          <p:cNvPr id="8" name="文本框 7">
            <a:extLst>
              <a:ext uri="{FF2B5EF4-FFF2-40B4-BE49-F238E27FC236}">
                <a16:creationId xmlns:a16="http://schemas.microsoft.com/office/drawing/2014/main" id="{8ABD74CF-7306-2FAA-AF43-C10AFFA72884}"/>
              </a:ext>
            </a:extLst>
          </p:cNvPr>
          <p:cNvSpPr txBox="1"/>
          <p:nvPr/>
        </p:nvSpPr>
        <p:spPr>
          <a:xfrm>
            <a:off x="4590876" y="5457038"/>
            <a:ext cx="1976823" cy="369332"/>
          </a:xfrm>
          <a:prstGeom prst="rect">
            <a:avLst/>
          </a:prstGeom>
          <a:noFill/>
        </p:spPr>
        <p:txBody>
          <a:bodyPr wrap="none" rtlCol="0">
            <a:spAutoFit/>
          </a:bodyPr>
          <a:lstStyle/>
          <a:p>
            <a:r>
              <a:rPr lang="en-US" altLang="zh-CN" dirty="0"/>
              <a:t>APD detector part</a:t>
            </a:r>
            <a:endParaRPr lang="zh-CN" altLang="en-US" dirty="0"/>
          </a:p>
        </p:txBody>
      </p:sp>
    </p:spTree>
    <p:extLst>
      <p:ext uri="{BB962C8B-B14F-4D97-AF65-F5344CB8AC3E}">
        <p14:creationId xmlns:p14="http://schemas.microsoft.com/office/powerpoint/2010/main" val="109393193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2103</TotalTime>
  <Words>612</Words>
  <Application>Microsoft Office PowerPoint</Application>
  <PresentationFormat>宽屏</PresentationFormat>
  <Paragraphs>78</Paragraphs>
  <Slides>15</Slides>
  <Notes>2</Notes>
  <HiddenSlides>0</HiddenSlides>
  <MMClips>3</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Zhaoxu LIU</dc:creator>
  <cp:lastModifiedBy>Zhaoxu LIU</cp:lastModifiedBy>
  <cp:revision>82</cp:revision>
  <dcterms:created xsi:type="dcterms:W3CDTF">2024-03-01T21:01:03Z</dcterms:created>
  <dcterms:modified xsi:type="dcterms:W3CDTF">2024-03-05T16:06:28Z</dcterms:modified>
</cp:coreProperties>
</file>